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56" r:id="rId5"/>
    <p:sldId id="257" r:id="rId6"/>
    <p:sldId id="258" r:id="rId7"/>
    <p:sldId id="259" r:id="rId8"/>
    <p:sldId id="260" r:id="rId9"/>
    <p:sldId id="273" r:id="rId10"/>
    <p:sldId id="261" r:id="rId11"/>
    <p:sldId id="262" r:id="rId12"/>
    <p:sldId id="263" r:id="rId13"/>
    <p:sldId id="264" r:id="rId14"/>
    <p:sldId id="272" r:id="rId15"/>
    <p:sldId id="265" r:id="rId16"/>
    <p:sldId id="266" r:id="rId17"/>
    <p:sldId id="271" r:id="rId18"/>
    <p:sldId id="267" r:id="rId19"/>
    <p:sldId id="268" r:id="rId20"/>
    <p:sldId id="269"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6E1C8E0-364E-490D-8CCB-6B199495A6B1}">
          <p14:sldIdLst>
            <p14:sldId id="256"/>
          </p14:sldIdLst>
        </p14:section>
        <p14:section name="Untitled Section" id="{6AA877F5-1CF2-4959-94E6-86374B3FA43B}">
          <p14:sldIdLst>
            <p14:sldId id="257"/>
            <p14:sldId id="258"/>
            <p14:sldId id="259"/>
            <p14:sldId id="260"/>
            <p14:sldId id="273"/>
            <p14:sldId id="261"/>
            <p14:sldId id="262"/>
            <p14:sldId id="263"/>
            <p14:sldId id="264"/>
            <p14:sldId id="272"/>
            <p14:sldId id="265"/>
            <p14:sldId id="266"/>
            <p14:sldId id="271"/>
            <p14:sldId id="267"/>
            <p14:sldId id="268"/>
            <p14:sldId id="269"/>
            <p14:sldId id="2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8E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712" autoAdjust="0"/>
  </p:normalViewPr>
  <p:slideViewPr>
    <p:cSldViewPr>
      <p:cViewPr varScale="1">
        <p:scale>
          <a:sx n="86" d="100"/>
          <a:sy n="86" d="100"/>
        </p:scale>
        <p:origin x="1373" y="72"/>
      </p:cViewPr>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59" d="100"/>
          <a:sy n="59" d="100"/>
        </p:scale>
        <p:origin x="185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3D917-7FFA-4EF6-B1AF-837C0A06807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119B0EC-F558-4E16-8FD4-A713879F635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0EF4C2-7168-48BF-87CB-160664602E92}" type="datetimeFigureOut">
              <a:rPr lang="en-US" smtClean="0"/>
              <a:t>12/16/2023</a:t>
            </a:fld>
            <a:endParaRPr lang="en-US" dirty="0"/>
          </a:p>
        </p:txBody>
      </p:sp>
      <p:sp>
        <p:nvSpPr>
          <p:cNvPr id="4" name="Footer Placeholder 3">
            <a:extLst>
              <a:ext uri="{FF2B5EF4-FFF2-40B4-BE49-F238E27FC236}">
                <a16:creationId xmlns:a16="http://schemas.microsoft.com/office/drawing/2014/main" id="{A7A03A8D-5E14-4BBC-AC44-EF21E6701E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567F2BE-38B7-4D3C-A1EB-2472A11E9BC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95325-AA0C-4243-957D-58023EE2BF07}" type="slidenum">
              <a:rPr lang="en-US" smtClean="0"/>
              <a:t>‹#›</a:t>
            </a:fld>
            <a:endParaRPr lang="en-US" dirty="0"/>
          </a:p>
        </p:txBody>
      </p:sp>
    </p:spTree>
    <p:extLst>
      <p:ext uri="{BB962C8B-B14F-4D97-AF65-F5344CB8AC3E}">
        <p14:creationId xmlns:p14="http://schemas.microsoft.com/office/powerpoint/2010/main" val="332811095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jpeg>
</file>

<file path=ppt/media/image4.jpeg>
</file>

<file path=ppt/media/image5.png>
</file>

<file path=ppt/media/image6.sv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A5ED17-416B-4083-A6B3-B23D2AC2171C}" type="datetimeFigureOut">
              <a:rPr lang="en-US" smtClean="0"/>
              <a:t>12/16/2023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F9531-3326-4057-9EBA-1F5D68C6F04A}" type="slidenum">
              <a:rPr lang="en-US" smtClean="0"/>
              <a:t>‹#›</a:t>
            </a:fld>
            <a:endParaRPr lang="en-US" dirty="0"/>
          </a:p>
        </p:txBody>
      </p:sp>
    </p:spTree>
    <p:extLst>
      <p:ext uri="{BB962C8B-B14F-4D97-AF65-F5344CB8AC3E}">
        <p14:creationId xmlns:p14="http://schemas.microsoft.com/office/powerpoint/2010/main" val="2830256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a:t>
            </a:fld>
            <a:endParaRPr lang="en-US" dirty="0"/>
          </a:p>
        </p:txBody>
      </p:sp>
    </p:spTree>
    <p:extLst>
      <p:ext uri="{BB962C8B-B14F-4D97-AF65-F5344CB8AC3E}">
        <p14:creationId xmlns:p14="http://schemas.microsoft.com/office/powerpoint/2010/main" val="974526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10</a:t>
            </a:fld>
            <a:endParaRPr lang="en-US" dirty="0"/>
          </a:p>
        </p:txBody>
      </p:sp>
    </p:spTree>
    <p:extLst>
      <p:ext uri="{BB962C8B-B14F-4D97-AF65-F5344CB8AC3E}">
        <p14:creationId xmlns:p14="http://schemas.microsoft.com/office/powerpoint/2010/main" val="358278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11</a:t>
            </a:fld>
            <a:endParaRPr lang="en-US" dirty="0"/>
          </a:p>
        </p:txBody>
      </p:sp>
    </p:spTree>
    <p:extLst>
      <p:ext uri="{BB962C8B-B14F-4D97-AF65-F5344CB8AC3E}">
        <p14:creationId xmlns:p14="http://schemas.microsoft.com/office/powerpoint/2010/main" val="32376566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12</a:t>
            </a:fld>
            <a:endParaRPr lang="en-US" dirty="0"/>
          </a:p>
        </p:txBody>
      </p:sp>
    </p:spTree>
    <p:extLst>
      <p:ext uri="{BB962C8B-B14F-4D97-AF65-F5344CB8AC3E}">
        <p14:creationId xmlns:p14="http://schemas.microsoft.com/office/powerpoint/2010/main" val="363161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13</a:t>
            </a:fld>
            <a:endParaRPr lang="en-US" dirty="0"/>
          </a:p>
        </p:txBody>
      </p:sp>
    </p:spTree>
    <p:extLst>
      <p:ext uri="{BB962C8B-B14F-4D97-AF65-F5344CB8AC3E}">
        <p14:creationId xmlns:p14="http://schemas.microsoft.com/office/powerpoint/2010/main" val="36540417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14</a:t>
            </a:fld>
            <a:endParaRPr lang="en-US" dirty="0"/>
          </a:p>
        </p:txBody>
      </p:sp>
    </p:spTree>
    <p:extLst>
      <p:ext uri="{BB962C8B-B14F-4D97-AF65-F5344CB8AC3E}">
        <p14:creationId xmlns:p14="http://schemas.microsoft.com/office/powerpoint/2010/main" val="3588987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15</a:t>
            </a:fld>
            <a:endParaRPr lang="en-US" dirty="0"/>
          </a:p>
        </p:txBody>
      </p:sp>
    </p:spTree>
    <p:extLst>
      <p:ext uri="{BB962C8B-B14F-4D97-AF65-F5344CB8AC3E}">
        <p14:creationId xmlns:p14="http://schemas.microsoft.com/office/powerpoint/2010/main" val="712988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16</a:t>
            </a:fld>
            <a:endParaRPr lang="en-US" dirty="0"/>
          </a:p>
        </p:txBody>
      </p:sp>
    </p:spTree>
    <p:extLst>
      <p:ext uri="{BB962C8B-B14F-4D97-AF65-F5344CB8AC3E}">
        <p14:creationId xmlns:p14="http://schemas.microsoft.com/office/powerpoint/2010/main" val="1892936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17</a:t>
            </a:fld>
            <a:endParaRPr lang="en-US" dirty="0"/>
          </a:p>
        </p:txBody>
      </p:sp>
    </p:spTree>
    <p:extLst>
      <p:ext uri="{BB962C8B-B14F-4D97-AF65-F5344CB8AC3E}">
        <p14:creationId xmlns:p14="http://schemas.microsoft.com/office/powerpoint/2010/main" val="16954849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18</a:t>
            </a:fld>
            <a:endParaRPr lang="en-US" dirty="0"/>
          </a:p>
        </p:txBody>
      </p:sp>
    </p:spTree>
    <p:extLst>
      <p:ext uri="{BB962C8B-B14F-4D97-AF65-F5344CB8AC3E}">
        <p14:creationId xmlns:p14="http://schemas.microsoft.com/office/powerpoint/2010/main" val="2211239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2</a:t>
            </a:fld>
            <a:endParaRPr lang="en-US" dirty="0"/>
          </a:p>
        </p:txBody>
      </p:sp>
    </p:spTree>
    <p:extLst>
      <p:ext uri="{BB962C8B-B14F-4D97-AF65-F5344CB8AC3E}">
        <p14:creationId xmlns:p14="http://schemas.microsoft.com/office/powerpoint/2010/main" val="3341890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3</a:t>
            </a:fld>
            <a:endParaRPr lang="en-US" dirty="0"/>
          </a:p>
        </p:txBody>
      </p:sp>
    </p:spTree>
    <p:extLst>
      <p:ext uri="{BB962C8B-B14F-4D97-AF65-F5344CB8AC3E}">
        <p14:creationId xmlns:p14="http://schemas.microsoft.com/office/powerpoint/2010/main" val="3742384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4</a:t>
            </a:fld>
            <a:endParaRPr lang="en-US" dirty="0"/>
          </a:p>
        </p:txBody>
      </p:sp>
    </p:spTree>
    <p:extLst>
      <p:ext uri="{BB962C8B-B14F-4D97-AF65-F5344CB8AC3E}">
        <p14:creationId xmlns:p14="http://schemas.microsoft.com/office/powerpoint/2010/main" val="335991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5</a:t>
            </a:fld>
            <a:endParaRPr lang="en-US" dirty="0"/>
          </a:p>
        </p:txBody>
      </p:sp>
    </p:spTree>
    <p:extLst>
      <p:ext uri="{BB962C8B-B14F-4D97-AF65-F5344CB8AC3E}">
        <p14:creationId xmlns:p14="http://schemas.microsoft.com/office/powerpoint/2010/main" val="2451108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6</a:t>
            </a:fld>
            <a:endParaRPr lang="en-US" dirty="0"/>
          </a:p>
        </p:txBody>
      </p:sp>
    </p:spTree>
    <p:extLst>
      <p:ext uri="{BB962C8B-B14F-4D97-AF65-F5344CB8AC3E}">
        <p14:creationId xmlns:p14="http://schemas.microsoft.com/office/powerpoint/2010/main" val="56657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7</a:t>
            </a:fld>
            <a:endParaRPr lang="en-US" dirty="0"/>
          </a:p>
        </p:txBody>
      </p:sp>
    </p:spTree>
    <p:extLst>
      <p:ext uri="{BB962C8B-B14F-4D97-AF65-F5344CB8AC3E}">
        <p14:creationId xmlns:p14="http://schemas.microsoft.com/office/powerpoint/2010/main" val="1115439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8</a:t>
            </a:fld>
            <a:endParaRPr lang="en-US" dirty="0"/>
          </a:p>
        </p:txBody>
      </p:sp>
    </p:spTree>
    <p:extLst>
      <p:ext uri="{BB962C8B-B14F-4D97-AF65-F5344CB8AC3E}">
        <p14:creationId xmlns:p14="http://schemas.microsoft.com/office/powerpoint/2010/main" val="1875348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9</a:t>
            </a:fld>
            <a:endParaRPr lang="en-US" dirty="0"/>
          </a:p>
        </p:txBody>
      </p:sp>
    </p:spTree>
    <p:extLst>
      <p:ext uri="{BB962C8B-B14F-4D97-AF65-F5344CB8AC3E}">
        <p14:creationId xmlns:p14="http://schemas.microsoft.com/office/powerpoint/2010/main" val="35266677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0DCC21-CDD1-4F71-BEA4-14CB2C645DAC}"/>
              </a:ext>
            </a:extLst>
          </p:cNvPr>
          <p:cNvPicPr>
            <a:picLocks noChangeAspect="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artisticBlur radius="20"/>
                    </a14:imgEffect>
                    <a14:imgEffect>
                      <a14:brightnessContrast bright="20000" contrast="20000"/>
                    </a14:imgEffect>
                  </a14:imgLayer>
                </a14:imgProps>
              </a:ex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0" name="Rectangle 9" hidden="1">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70000">
                <a:schemeClr val="tx1">
                  <a:alpha val="0"/>
                </a:schemeClr>
              </a:gs>
              <a:gs pos="100000">
                <a:schemeClr val="tx1">
                  <a:alpha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6A991D7A-A48B-465E-9937-C66BC43F3B2F}"/>
              </a:ext>
            </a:extLst>
          </p:cNvPr>
          <p:cNvSpPr>
            <a:spLocks noGrp="1"/>
          </p:cNvSpPr>
          <p:nvPr>
            <p:ph type="body" sz="quarter" idx="12" hasCustomPrompt="1"/>
          </p:nvPr>
        </p:nvSpPr>
        <p:spPr>
          <a:xfrm>
            <a:off x="336550" y="3501000"/>
            <a:ext cx="5759450" cy="2735262"/>
          </a:xfrm>
        </p:spPr>
        <p:txBody>
          <a:bodyPr>
            <a:noAutofit/>
          </a:bodyPr>
          <a:lstStyle>
            <a:lvl1pPr marL="0" indent="0">
              <a:buNone/>
              <a:defRPr sz="3600">
                <a:solidFill>
                  <a:schemeClr val="tx2"/>
                </a:solidFill>
              </a:defRPr>
            </a:lvl1pPr>
          </a:lstStyle>
          <a:p>
            <a:pPr lvl="0"/>
            <a:r>
              <a:rPr lang="en-US" dirty="0"/>
              <a:t>Your name</a:t>
            </a:r>
          </a:p>
          <a:p>
            <a:pPr lvl="0"/>
            <a:r>
              <a:rPr lang="en-US" dirty="0"/>
              <a:t>Teacher’s name</a:t>
            </a:r>
          </a:p>
          <a:p>
            <a:pPr lvl="0"/>
            <a:r>
              <a:rPr lang="en-US" dirty="0"/>
              <a:t>School</a:t>
            </a:r>
          </a:p>
          <a:p>
            <a:pPr lvl="0"/>
            <a:r>
              <a:rPr lang="en-US" dirty="0"/>
              <a:t>Date</a:t>
            </a:r>
          </a:p>
        </p:txBody>
      </p:sp>
      <p:sp>
        <p:nvSpPr>
          <p:cNvPr id="2" name="Title 1">
            <a:extLst>
              <a:ext uri="{FF2B5EF4-FFF2-40B4-BE49-F238E27FC236}">
                <a16:creationId xmlns:a16="http://schemas.microsoft.com/office/drawing/2014/main" id="{7D165040-5BDA-4405-B53B-23E35F213E0D}"/>
              </a:ext>
            </a:extLst>
          </p:cNvPr>
          <p:cNvSpPr>
            <a:spLocks noGrp="1"/>
          </p:cNvSpPr>
          <p:nvPr>
            <p:ph type="title" hasCustomPrompt="1"/>
          </p:nvPr>
        </p:nvSpPr>
        <p:spPr>
          <a:xfrm>
            <a:off x="336000" y="1269000"/>
            <a:ext cx="11520000" cy="1800000"/>
          </a:xfrm>
        </p:spPr>
        <p:txBody>
          <a:bodyPr anchor="t"/>
          <a:lstStyle>
            <a:lvl1pPr>
              <a:defRPr b="1">
                <a:solidFill>
                  <a:schemeClr val="tx2"/>
                </a:solidFill>
              </a:defRPr>
            </a:lvl1pPr>
          </a:lstStyle>
          <a:p>
            <a:pPr lvl="0"/>
            <a:r>
              <a:rPr lang="en-US" dirty="0"/>
              <a:t>PROJECT NAME</a:t>
            </a:r>
          </a:p>
        </p:txBody>
      </p:sp>
    </p:spTree>
    <p:extLst>
      <p:ext uri="{BB962C8B-B14F-4D97-AF65-F5344CB8AC3E}">
        <p14:creationId xmlns:p14="http://schemas.microsoft.com/office/powerpoint/2010/main" val="1120870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oject overview">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PROJECT OVERVIEW</a:t>
            </a:r>
          </a:p>
        </p:txBody>
      </p:sp>
      <p:sp>
        <p:nvSpPr>
          <p:cNvPr id="9" name="Content Placeholder 7">
            <a:extLst>
              <a:ext uri="{FF2B5EF4-FFF2-40B4-BE49-F238E27FC236}">
                <a16:creationId xmlns:a16="http://schemas.microsoft.com/office/drawing/2014/main" id="{E5222D5C-13B5-45BB-9749-CD2A06E863DC}"/>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4231826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search">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RESEARCH</a:t>
            </a:r>
          </a:p>
        </p:txBody>
      </p:sp>
      <p:sp>
        <p:nvSpPr>
          <p:cNvPr id="6" name="Content Placeholder 7">
            <a:extLst>
              <a:ext uri="{FF2B5EF4-FFF2-40B4-BE49-F238E27FC236}">
                <a16:creationId xmlns:a16="http://schemas.microsoft.com/office/drawing/2014/main" id="{287BCA3F-9EE5-4C8F-A070-1E38715B0063}"/>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2562906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cedur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PROCEDURE</a:t>
            </a:r>
          </a:p>
        </p:txBody>
      </p:sp>
      <p:sp>
        <p:nvSpPr>
          <p:cNvPr id="6" name="Content Placeholder 7">
            <a:extLst>
              <a:ext uri="{FF2B5EF4-FFF2-40B4-BE49-F238E27FC236}">
                <a16:creationId xmlns:a16="http://schemas.microsoft.com/office/drawing/2014/main" id="{94149598-B48E-4B55-976A-D24F96208AA1}"/>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
        <p:nvSpPr>
          <p:cNvPr id="7" name="Content Placeholder 7">
            <a:extLst>
              <a:ext uri="{FF2B5EF4-FFF2-40B4-BE49-F238E27FC236}">
                <a16:creationId xmlns:a16="http://schemas.microsoft.com/office/drawing/2014/main" id="{D219114E-5ECA-4366-8381-58F6FA247A4B}"/>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4144440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ata/Observa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DATA/ OBSERVATIONS</a:t>
            </a:r>
          </a:p>
        </p:txBody>
      </p:sp>
      <p:sp>
        <p:nvSpPr>
          <p:cNvPr id="6" name="Content Placeholder 7">
            <a:extLst>
              <a:ext uri="{FF2B5EF4-FFF2-40B4-BE49-F238E27FC236}">
                <a16:creationId xmlns:a16="http://schemas.microsoft.com/office/drawing/2014/main" id="{361C4FC2-0C19-4353-8988-7DF736580150}"/>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
        <p:nvSpPr>
          <p:cNvPr id="7" name="Content Placeholder 7">
            <a:extLst>
              <a:ext uri="{FF2B5EF4-FFF2-40B4-BE49-F238E27FC236}">
                <a16:creationId xmlns:a16="http://schemas.microsoft.com/office/drawing/2014/main" id="{F1058464-D459-4155-A53D-FFB15AE5C185}"/>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1621315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CONCLUSIONS</a:t>
            </a:r>
          </a:p>
        </p:txBody>
      </p:sp>
      <p:sp>
        <p:nvSpPr>
          <p:cNvPr id="7" name="Content Placeholder 7">
            <a:extLst>
              <a:ext uri="{FF2B5EF4-FFF2-40B4-BE49-F238E27FC236}">
                <a16:creationId xmlns:a16="http://schemas.microsoft.com/office/drawing/2014/main" id="{1780D337-5125-4C9C-9B06-8B3F72A1594F}"/>
              </a:ext>
            </a:extLst>
          </p:cNvPr>
          <p:cNvSpPr>
            <a:spLocks noGrp="1"/>
          </p:cNvSpPr>
          <p:nvPr>
            <p:ph sz="quarter" idx="11"/>
          </p:nvPr>
        </p:nvSpPr>
        <p:spPr>
          <a:xfrm>
            <a:off x="336000" y="1628775"/>
            <a:ext cx="11520000"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2517119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orks cite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Works Cited</a:t>
            </a:r>
          </a:p>
        </p:txBody>
      </p:sp>
      <p:sp>
        <p:nvSpPr>
          <p:cNvPr id="7" name="Content Placeholder 7">
            <a:extLst>
              <a:ext uri="{FF2B5EF4-FFF2-40B4-BE49-F238E27FC236}">
                <a16:creationId xmlns:a16="http://schemas.microsoft.com/office/drawing/2014/main" id="{C31EA982-5E0F-408B-B3DC-45CB263529BC}"/>
              </a:ext>
            </a:extLst>
          </p:cNvPr>
          <p:cNvSpPr>
            <a:spLocks noGrp="1"/>
          </p:cNvSpPr>
          <p:nvPr>
            <p:ph sz="quarter" idx="11"/>
          </p:nvPr>
        </p:nvSpPr>
        <p:spPr>
          <a:xfrm>
            <a:off x="336000" y="1628775"/>
            <a:ext cx="11520000" cy="4535488"/>
          </a:xfrm>
        </p:spPr>
        <p:txBody>
          <a:bodyPr>
            <a:normAutofit/>
          </a:bodyPr>
          <a:lstStyle>
            <a:lvl1pPr marL="288000" indent="-288000">
              <a:buFont typeface="Arial" panose="020B0604020202020204" pitchFamily="34" charset="0"/>
              <a:buChar char="•"/>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a:t>Click to edit Master text styles</a:t>
            </a:r>
          </a:p>
        </p:txBody>
      </p:sp>
    </p:spTree>
    <p:extLst>
      <p:ext uri="{BB962C8B-B14F-4D97-AF65-F5344CB8AC3E}">
        <p14:creationId xmlns:p14="http://schemas.microsoft.com/office/powerpoint/2010/main" val="3073388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2C925-8B44-44C6-A649-F0FB17E738AE}"/>
              </a:ext>
            </a:extLst>
          </p:cNvPr>
          <p:cNvSpPr>
            <a:spLocks noGrp="1"/>
          </p:cNvSpPr>
          <p:nvPr>
            <p:ph type="title" hasCustomPrompt="1"/>
          </p:nvPr>
        </p:nvSpPr>
        <p:spPr>
          <a:xfrm>
            <a:off x="336000" y="261000"/>
            <a:ext cx="11520000" cy="1224000"/>
          </a:xfrm>
        </p:spPr>
        <p:txBody>
          <a:bodyPr/>
          <a:lstStyle/>
          <a:p>
            <a:r>
              <a:rPr lang="en-US" dirty="0"/>
              <a:t>CLICK TO EDIT MASTER TITLE STYLE</a:t>
            </a:r>
          </a:p>
        </p:txBody>
      </p:sp>
    </p:spTree>
    <p:extLst>
      <p:ext uri="{BB962C8B-B14F-4D97-AF65-F5344CB8AC3E}">
        <p14:creationId xmlns:p14="http://schemas.microsoft.com/office/powerpoint/2010/main" val="199804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1892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74CD960-83A7-46AA-B9DF-F84C11AFF377}"/>
              </a:ext>
            </a:extLst>
          </p:cNvPr>
          <p:cNvSpPr/>
          <p:nvPr userDrawn="1"/>
        </p:nvSpPr>
        <p:spPr>
          <a:xfrm>
            <a:off x="0" y="0"/>
            <a:ext cx="12192000" cy="6858000"/>
          </a:xfrm>
          <a:prstGeom prst="rect">
            <a:avLst/>
          </a:prstGeom>
          <a:blipFill dpi="0" rotWithShape="1">
            <a:blip r:embed="rId11">
              <a:lum bright="70000" contrast="-70000"/>
              <a:extLst>
                <a:ext uri="{BEBA8EAE-BF5A-486C-A8C5-ECC9F3942E4B}">
                  <a14:imgProps xmlns:a14="http://schemas.microsoft.com/office/drawing/2010/main">
                    <a14:imgLayer r:embed="rId12">
                      <a14:imgEffect>
                        <a14:sharpenSoften amount="-50000"/>
                      </a14:imgEffect>
                      <a14:imgEffect>
                        <a14:saturation sat="0"/>
                      </a14:imgEffect>
                      <a14:imgEffect>
                        <a14:brightnessContrast contrast="-1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61A9A825-7557-4500-8CCD-1373C95FFBEB}"/>
              </a:ext>
            </a:extLst>
          </p:cNvPr>
          <p:cNvSpPr>
            <a:spLocks noGrp="1"/>
          </p:cNvSpPr>
          <p:nvPr>
            <p:ph type="title"/>
          </p:nvPr>
        </p:nvSpPr>
        <p:spPr>
          <a:xfrm>
            <a:off x="336000" y="261000"/>
            <a:ext cx="11520000" cy="1224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4F931-B635-4B85-BE10-74008338EEF8}"/>
              </a:ext>
            </a:extLst>
          </p:cNvPr>
          <p:cNvSpPr>
            <a:spLocks noGrp="1"/>
          </p:cNvSpPr>
          <p:nvPr>
            <p:ph type="body" idx="1"/>
          </p:nvPr>
        </p:nvSpPr>
        <p:spPr>
          <a:xfrm>
            <a:off x="336000" y="1629000"/>
            <a:ext cx="11520000" cy="4536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59AE95C-FC17-478C-AA9E-710213A4FD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6BF23A-3D24-42D3-8F1A-75A13C888DEA}" type="datetimeFigureOut">
              <a:rPr lang="en-US" smtClean="0"/>
              <a:t>12/16/2023</a:t>
            </a:fld>
            <a:endParaRPr lang="en-US" dirty="0"/>
          </a:p>
        </p:txBody>
      </p:sp>
      <p:sp>
        <p:nvSpPr>
          <p:cNvPr id="5" name="Footer Placeholder 4">
            <a:extLst>
              <a:ext uri="{FF2B5EF4-FFF2-40B4-BE49-F238E27FC236}">
                <a16:creationId xmlns:a16="http://schemas.microsoft.com/office/drawing/2014/main" id="{15D4E31F-5B11-490E-AD3F-BE92E0F2D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FBDD7FA-F9F4-4DC4-9791-ACD495680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17781-12D9-4CDB-9AAE-83636CBD66D6}" type="slidenum">
              <a:rPr lang="en-US" smtClean="0"/>
              <a:t>‹#›</a:t>
            </a:fld>
            <a:endParaRPr lang="en-US" dirty="0"/>
          </a:p>
        </p:txBody>
      </p:sp>
    </p:spTree>
    <p:extLst>
      <p:ext uri="{BB962C8B-B14F-4D97-AF65-F5344CB8AC3E}">
        <p14:creationId xmlns:p14="http://schemas.microsoft.com/office/powerpoint/2010/main" val="1034248158"/>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1" r:id="rId3"/>
    <p:sldLayoutId id="2147483662" r:id="rId4"/>
    <p:sldLayoutId id="2147483663" r:id="rId5"/>
    <p:sldLayoutId id="2147483664" r:id="rId6"/>
    <p:sldLayoutId id="2147483665" r:id="rId7"/>
    <p:sldLayoutId id="2147483654" r:id="rId8"/>
    <p:sldLayoutId id="2147483655" r:id="rId9"/>
  </p:sldLayoutIdLst>
  <p:txStyles>
    <p:titleStyle>
      <a:lvl1pPr algn="l" defTabSz="914400" rtl="0" eaLnBrk="1" latinLnBrk="0" hangingPunct="1">
        <a:lnSpc>
          <a:spcPct val="90000"/>
        </a:lnSpc>
        <a:spcBef>
          <a:spcPct val="0"/>
        </a:spcBef>
        <a:buNone/>
        <a:defRPr sz="60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9.emf"/><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6" name="Slide title">
            <a:extLst>
              <a:ext uri="{FF2B5EF4-FFF2-40B4-BE49-F238E27FC236}">
                <a16:creationId xmlns:a16="http://schemas.microsoft.com/office/drawing/2014/main" id="{19AB89D0-8562-49A8-BAFA-01679A4CC96E}"/>
              </a:ext>
            </a:extLst>
          </p:cNvPr>
          <p:cNvSpPr>
            <a:spLocks noGrp="1"/>
          </p:cNvSpPr>
          <p:nvPr>
            <p:ph type="title"/>
          </p:nvPr>
        </p:nvSpPr>
        <p:spPr>
          <a:xfrm>
            <a:off x="0" y="116632"/>
            <a:ext cx="12192000" cy="1008112"/>
          </a:xfrm>
          <a:noFill/>
        </p:spPr>
        <p:txBody>
          <a:bodyPr>
            <a:noAutofit/>
          </a:bodyPr>
          <a:lstStyle/>
          <a:p>
            <a:pPr marL="12700" marR="5080" indent="-635" algn="ctr">
              <a:lnSpc>
                <a:spcPct val="104900"/>
              </a:lnSpc>
            </a:pPr>
            <a:r>
              <a:rPr lang="en-US" sz="2800" dirty="0">
                <a:solidFill>
                  <a:schemeClr val="accent1">
                    <a:lumMod val="75000"/>
                  </a:schemeClr>
                </a:solidFill>
              </a:rPr>
              <a:t>Driver Drowsiness Detection System </a:t>
            </a:r>
            <a:br>
              <a:rPr lang="en-US" sz="2800" dirty="0">
                <a:solidFill>
                  <a:schemeClr val="accent1">
                    <a:lumMod val="75000"/>
                  </a:schemeClr>
                </a:solidFill>
              </a:rPr>
            </a:br>
            <a:r>
              <a:rPr lang="en-US" sz="2800" dirty="0">
                <a:solidFill>
                  <a:schemeClr val="accent1">
                    <a:lumMod val="75000"/>
                  </a:schemeClr>
                </a:solidFill>
              </a:rPr>
              <a:t>Using Machine Learning</a:t>
            </a:r>
            <a:br>
              <a:rPr lang="en-US" sz="3200" dirty="0"/>
            </a:br>
            <a:br>
              <a:rPr lang="en-US" sz="3200" dirty="0">
                <a:solidFill>
                  <a:schemeClr val="bg2">
                    <a:lumMod val="25000"/>
                  </a:schemeClr>
                </a:solidFill>
              </a:rPr>
            </a:br>
            <a:r>
              <a:rPr lang="en-US" sz="2400" dirty="0">
                <a:solidFill>
                  <a:schemeClr val="bg2">
                    <a:lumMod val="25000"/>
                  </a:schemeClr>
                </a:solidFill>
              </a:rPr>
              <a:t>by</a:t>
            </a:r>
            <a:br>
              <a:rPr lang="en-US" sz="3200" dirty="0">
                <a:solidFill>
                  <a:schemeClr val="bg2">
                    <a:lumMod val="25000"/>
                  </a:schemeClr>
                </a:solidFill>
              </a:rPr>
            </a:br>
            <a:r>
              <a:rPr lang="en-US" sz="2000" dirty="0">
                <a:solidFill>
                  <a:schemeClr val="bg2">
                    <a:lumMod val="25000"/>
                  </a:schemeClr>
                </a:solidFill>
              </a:rPr>
              <a:t>2111CS050068 - </a:t>
            </a:r>
            <a:r>
              <a:rPr lang="en-US" sz="2000" dirty="0" err="1">
                <a:solidFill>
                  <a:schemeClr val="bg2">
                    <a:lumMod val="25000"/>
                  </a:schemeClr>
                </a:solidFill>
              </a:rPr>
              <a:t>T.Abhinay</a:t>
            </a:r>
            <a:br>
              <a:rPr lang="en-US" sz="2000" dirty="0">
                <a:solidFill>
                  <a:schemeClr val="bg2">
                    <a:lumMod val="25000"/>
                  </a:schemeClr>
                </a:solidFill>
              </a:rPr>
            </a:br>
            <a:r>
              <a:rPr lang="en-US" sz="2000" dirty="0">
                <a:solidFill>
                  <a:schemeClr val="bg2">
                    <a:lumMod val="25000"/>
                  </a:schemeClr>
                </a:solidFill>
              </a:rPr>
              <a:t>2111CS050113 -   </a:t>
            </a:r>
            <a:r>
              <a:rPr lang="en-US" sz="2000" dirty="0" err="1">
                <a:solidFill>
                  <a:schemeClr val="bg2">
                    <a:lumMod val="25000"/>
                  </a:schemeClr>
                </a:solidFill>
              </a:rPr>
              <a:t>D.Nikhil</a:t>
            </a:r>
            <a:br>
              <a:rPr lang="en-US" sz="2000" dirty="0">
                <a:solidFill>
                  <a:schemeClr val="bg2">
                    <a:lumMod val="25000"/>
                  </a:schemeClr>
                </a:solidFill>
              </a:rPr>
            </a:br>
            <a:r>
              <a:rPr lang="en-US" sz="2000" dirty="0">
                <a:solidFill>
                  <a:schemeClr val="bg2">
                    <a:lumMod val="25000"/>
                  </a:schemeClr>
                </a:solidFill>
              </a:rPr>
              <a:t>2111CS050092 -   </a:t>
            </a:r>
            <a:r>
              <a:rPr lang="en-US" sz="2000" dirty="0" err="1">
                <a:solidFill>
                  <a:schemeClr val="bg2">
                    <a:lumMod val="25000"/>
                  </a:schemeClr>
                </a:solidFill>
              </a:rPr>
              <a:t>R.Pavan</a:t>
            </a:r>
            <a:br>
              <a:rPr lang="en-US" sz="2000" dirty="0">
                <a:solidFill>
                  <a:schemeClr val="bg2">
                    <a:lumMod val="25000"/>
                  </a:schemeClr>
                </a:solidFill>
              </a:rPr>
            </a:br>
            <a:r>
              <a:rPr lang="en-US" sz="2000" dirty="0">
                <a:solidFill>
                  <a:schemeClr val="bg2">
                    <a:lumMod val="25000"/>
                  </a:schemeClr>
                </a:solidFill>
              </a:rPr>
              <a:t>2111CS050070 -    </a:t>
            </a:r>
            <a:r>
              <a:rPr lang="en-US" sz="2000" dirty="0" err="1">
                <a:solidFill>
                  <a:schemeClr val="bg2">
                    <a:lumMod val="25000"/>
                  </a:schemeClr>
                </a:solidFill>
              </a:rPr>
              <a:t>J.Aryan</a:t>
            </a:r>
            <a:br>
              <a:rPr lang="en-US" sz="2000" dirty="0">
                <a:solidFill>
                  <a:schemeClr val="bg2">
                    <a:lumMod val="25000"/>
                  </a:schemeClr>
                </a:solidFill>
              </a:rPr>
            </a:br>
            <a:br>
              <a:rPr lang="en-US" sz="2800" spc="-40" dirty="0">
                <a:solidFill>
                  <a:schemeClr val="bg2">
                    <a:lumMod val="25000"/>
                  </a:schemeClr>
                </a:solidFill>
                <a:latin typeface="Perpetua"/>
                <a:cs typeface="Perpetua"/>
              </a:rPr>
            </a:br>
            <a:r>
              <a:rPr lang="en-US" sz="2800" dirty="0">
                <a:solidFill>
                  <a:schemeClr val="bg2">
                    <a:lumMod val="25000"/>
                  </a:schemeClr>
                </a:solidFill>
                <a:latin typeface="Perpetua"/>
                <a:cs typeface="Perpetua"/>
              </a:rPr>
              <a:t>Under </a:t>
            </a:r>
            <a:r>
              <a:rPr lang="en-US" sz="2800" spc="-5" dirty="0">
                <a:solidFill>
                  <a:schemeClr val="bg2">
                    <a:lumMod val="25000"/>
                  </a:schemeClr>
                </a:solidFill>
                <a:latin typeface="Perpetua"/>
                <a:cs typeface="Perpetua"/>
              </a:rPr>
              <a:t>the </a:t>
            </a:r>
            <a:r>
              <a:rPr lang="en-US" sz="2800" dirty="0">
                <a:solidFill>
                  <a:schemeClr val="bg2">
                    <a:lumMod val="25000"/>
                  </a:schemeClr>
                </a:solidFill>
                <a:latin typeface="Perpetua"/>
                <a:cs typeface="Perpetua"/>
              </a:rPr>
              <a:t>Guidance</a:t>
            </a:r>
            <a:r>
              <a:rPr lang="en-US" sz="2800" spc="-105" dirty="0">
                <a:solidFill>
                  <a:schemeClr val="bg2">
                    <a:lumMod val="25000"/>
                  </a:schemeClr>
                </a:solidFill>
                <a:latin typeface="Perpetua"/>
                <a:cs typeface="Perpetua"/>
              </a:rPr>
              <a:t> </a:t>
            </a:r>
            <a:r>
              <a:rPr lang="en-US" sz="2800" dirty="0">
                <a:solidFill>
                  <a:schemeClr val="bg2">
                    <a:lumMod val="25000"/>
                  </a:schemeClr>
                </a:solidFill>
                <a:latin typeface="Perpetua"/>
                <a:cs typeface="Perpetua"/>
              </a:rPr>
              <a:t>of</a:t>
            </a:r>
            <a:br>
              <a:rPr lang="en-US" sz="2800" dirty="0">
                <a:solidFill>
                  <a:schemeClr val="bg2">
                    <a:lumMod val="25000"/>
                  </a:schemeClr>
                </a:solidFill>
                <a:latin typeface="Perpetua"/>
                <a:cs typeface="Perpetua"/>
              </a:rPr>
            </a:br>
            <a:r>
              <a:rPr lang="en-US" sz="2800" dirty="0" err="1">
                <a:solidFill>
                  <a:schemeClr val="bg2">
                    <a:lumMod val="25000"/>
                  </a:schemeClr>
                </a:solidFill>
                <a:latin typeface="Perpetua"/>
                <a:cs typeface="Perpetua"/>
              </a:rPr>
              <a:t>Mrs.Affrose</a:t>
            </a:r>
            <a:br>
              <a:rPr lang="en-US" sz="2800" dirty="0">
                <a:latin typeface="Perpetua"/>
                <a:cs typeface="Perpetua"/>
              </a:rPr>
            </a:br>
            <a:br>
              <a:rPr lang="en-US" sz="2800" dirty="0">
                <a:latin typeface="Perpetua"/>
                <a:cs typeface="Perpetua"/>
              </a:rPr>
            </a:br>
            <a:br>
              <a:rPr lang="en-US" sz="2800" dirty="0">
                <a:latin typeface="Perpetua"/>
                <a:cs typeface="Perpetua"/>
              </a:rPr>
            </a:br>
            <a:r>
              <a:rPr lang="en-US" sz="1800" b="1" spc="-5" dirty="0">
                <a:solidFill>
                  <a:schemeClr val="accent1">
                    <a:lumMod val="75000"/>
                  </a:schemeClr>
                </a:solidFill>
                <a:latin typeface="Perpetua"/>
                <a:cs typeface="Perpetua"/>
              </a:rPr>
              <a:t>Department of </a:t>
            </a:r>
            <a:r>
              <a:rPr lang="en-US" sz="1800" spc="-5" dirty="0">
                <a:solidFill>
                  <a:schemeClr val="accent1">
                    <a:lumMod val="75000"/>
                  </a:schemeClr>
                </a:solidFill>
                <a:latin typeface="Perpetua"/>
                <a:cs typeface="Perpetua"/>
              </a:rPr>
              <a:t>Internet of Things</a:t>
            </a:r>
            <a:r>
              <a:rPr lang="en-US" sz="1800" b="1" spc="-5" dirty="0">
                <a:solidFill>
                  <a:schemeClr val="accent1">
                    <a:lumMod val="75000"/>
                  </a:schemeClr>
                </a:solidFill>
                <a:latin typeface="Perpetua"/>
                <a:cs typeface="Perpetua"/>
              </a:rPr>
              <a:t> </a:t>
            </a:r>
            <a:br>
              <a:rPr lang="en-US" sz="1800" b="1" spc="-5" dirty="0">
                <a:solidFill>
                  <a:schemeClr val="accent1">
                    <a:lumMod val="75000"/>
                  </a:schemeClr>
                </a:solidFill>
                <a:latin typeface="Perpetua"/>
                <a:cs typeface="Perpetua"/>
              </a:rPr>
            </a:br>
            <a:r>
              <a:rPr lang="en-US" sz="1800" b="1" spc="-5" dirty="0">
                <a:solidFill>
                  <a:schemeClr val="accent1">
                    <a:lumMod val="75000"/>
                  </a:schemeClr>
                </a:solidFill>
                <a:latin typeface="Perpetua"/>
                <a:cs typeface="Perpetua"/>
              </a:rPr>
              <a:t>School of Engineering</a:t>
            </a:r>
            <a:br>
              <a:rPr lang="en-US" sz="1800" b="1" spc="-5" dirty="0">
                <a:solidFill>
                  <a:schemeClr val="accent1">
                    <a:lumMod val="75000"/>
                  </a:schemeClr>
                </a:solidFill>
                <a:latin typeface="Perpetua"/>
                <a:cs typeface="Perpetua"/>
              </a:rPr>
            </a:br>
            <a:r>
              <a:rPr lang="en-US" sz="2000" b="1" spc="-15" dirty="0">
                <a:solidFill>
                  <a:schemeClr val="accent1">
                    <a:lumMod val="75000"/>
                  </a:schemeClr>
                </a:solidFill>
                <a:latin typeface="Perpetua"/>
                <a:cs typeface="Perpetua"/>
              </a:rPr>
              <a:t>Malla Reddy University</a:t>
            </a:r>
            <a:br>
              <a:rPr lang="en-US" sz="2000" b="1" spc="-15" dirty="0">
                <a:solidFill>
                  <a:schemeClr val="accent1">
                    <a:lumMod val="75000"/>
                  </a:schemeClr>
                </a:solidFill>
                <a:latin typeface="Perpetua"/>
                <a:cs typeface="Perpetua"/>
              </a:rPr>
            </a:br>
            <a:r>
              <a:rPr lang="en-US" sz="2000" b="1" spc="-5" dirty="0">
                <a:solidFill>
                  <a:schemeClr val="accent1">
                    <a:lumMod val="75000"/>
                  </a:schemeClr>
                </a:solidFill>
                <a:latin typeface="Perpetua"/>
                <a:cs typeface="Perpetua"/>
              </a:rPr>
              <a:t>Hyderabad, </a:t>
            </a:r>
            <a:r>
              <a:rPr lang="en-US" sz="2000" b="1" spc="-70" dirty="0">
                <a:solidFill>
                  <a:schemeClr val="accent1">
                    <a:lumMod val="75000"/>
                  </a:schemeClr>
                </a:solidFill>
                <a:latin typeface="Perpetua"/>
                <a:cs typeface="Perpetua"/>
              </a:rPr>
              <a:t>Telangana,</a:t>
            </a:r>
            <a:r>
              <a:rPr lang="en-US" sz="2000" b="1" spc="-305" dirty="0">
                <a:solidFill>
                  <a:schemeClr val="accent1">
                    <a:lumMod val="75000"/>
                  </a:schemeClr>
                </a:solidFill>
                <a:latin typeface="Perpetua"/>
                <a:cs typeface="Perpetua"/>
              </a:rPr>
              <a:t>  </a:t>
            </a:r>
            <a:r>
              <a:rPr lang="en-US" sz="2000" b="1" spc="-5" dirty="0">
                <a:solidFill>
                  <a:schemeClr val="accent1">
                    <a:lumMod val="75000"/>
                  </a:schemeClr>
                </a:solidFill>
                <a:latin typeface="Perpetua"/>
                <a:cs typeface="Perpetua"/>
              </a:rPr>
              <a:t>INDIA</a:t>
            </a:r>
            <a:br>
              <a:rPr lang="en-US" sz="2000" dirty="0">
                <a:solidFill>
                  <a:schemeClr val="accent1">
                    <a:lumMod val="75000"/>
                  </a:schemeClr>
                </a:solidFill>
                <a:latin typeface="Perpetua"/>
                <a:cs typeface="Perpetua"/>
              </a:rPr>
            </a:br>
            <a:br>
              <a:rPr lang="en-US" sz="2000" dirty="0">
                <a:solidFill>
                  <a:schemeClr val="accent1">
                    <a:lumMod val="75000"/>
                  </a:schemeClr>
                </a:solidFill>
                <a:latin typeface="Perpetua"/>
                <a:cs typeface="Perpetua"/>
              </a:rPr>
            </a:br>
            <a:br>
              <a:rPr lang="en-US" sz="3200" dirty="0">
                <a:latin typeface="Perpetua"/>
                <a:cs typeface="Perpetua"/>
              </a:rPr>
            </a:br>
            <a:br>
              <a:rPr lang="en-US" sz="3200" dirty="0"/>
            </a:br>
            <a:br>
              <a:rPr lang="en-US" sz="3200" dirty="0"/>
            </a:br>
            <a:endParaRPr lang="en-US" sz="3200" dirty="0"/>
          </a:p>
        </p:txBody>
      </p:sp>
      <p:sp>
        <p:nvSpPr>
          <p:cNvPr id="23" name="Author's contact details">
            <a:extLst>
              <a:ext uri="{FF2B5EF4-FFF2-40B4-BE49-F238E27FC236}">
                <a16:creationId xmlns:a16="http://schemas.microsoft.com/office/drawing/2014/main" id="{F43A3CE6-1060-4EEC-AB5A-19160A9BEE3E}"/>
              </a:ext>
            </a:extLst>
          </p:cNvPr>
          <p:cNvSpPr>
            <a:spLocks noGrp="1"/>
          </p:cNvSpPr>
          <p:nvPr>
            <p:ph type="body" sz="quarter" idx="12"/>
          </p:nvPr>
        </p:nvSpPr>
        <p:spPr>
          <a:xfrm rot="10800000" flipH="1" flipV="1">
            <a:off x="-672752" y="7245424"/>
            <a:ext cx="72011" cy="72007"/>
          </a:xfrm>
        </p:spPr>
        <p:txBody>
          <a:bodyPr/>
          <a:lstStyle/>
          <a:p>
            <a:endParaRPr lang="en-US" sz="2400" dirty="0"/>
          </a:p>
        </p:txBody>
      </p:sp>
      <p:pic>
        <p:nvPicPr>
          <p:cNvPr id="2" name="Picture 1">
            <a:extLst>
              <a:ext uri="{FF2B5EF4-FFF2-40B4-BE49-F238E27FC236}">
                <a16:creationId xmlns:a16="http://schemas.microsoft.com/office/drawing/2014/main" id="{AF2F624E-CEF1-50A9-233F-02528D74C032}"/>
              </a:ext>
            </a:extLst>
          </p:cNvPr>
          <p:cNvPicPr>
            <a:picLocks noChangeAspect="1"/>
          </p:cNvPicPr>
          <p:nvPr/>
        </p:nvPicPr>
        <p:blipFill>
          <a:blip r:embed="rId4" cstate="print">
            <a:alphaModFix amt="63000"/>
            <a:extLst>
              <a:ext uri="{28A0092B-C50C-407E-A947-70E740481C1C}">
                <a14:useLocalDpi xmlns:a14="http://schemas.microsoft.com/office/drawing/2010/main" val="0"/>
              </a:ext>
            </a:extLst>
          </a:blip>
          <a:stretch>
            <a:fillRect/>
          </a:stretch>
        </p:blipFill>
        <p:spPr>
          <a:xfrm>
            <a:off x="263352" y="4941168"/>
            <a:ext cx="1752600" cy="1680722"/>
          </a:xfrm>
          <a:prstGeom prst="rect">
            <a:avLst/>
          </a:prstGeom>
        </p:spPr>
      </p:pic>
    </p:spTree>
    <p:extLst>
      <p:ext uri="{BB962C8B-B14F-4D97-AF65-F5344CB8AC3E}">
        <p14:creationId xmlns:p14="http://schemas.microsoft.com/office/powerpoint/2010/main" val="4182405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083C325F-F11B-412D-BA3F-DD90FCE17D0F}"/>
              </a:ext>
            </a:extLst>
          </p:cNvPr>
          <p:cNvSpPr>
            <a:spLocks noGrp="1"/>
          </p:cNvSpPr>
          <p:nvPr>
            <p:ph type="ctrTitle"/>
          </p:nvPr>
        </p:nvSpPr>
        <p:spPr>
          <a:xfrm>
            <a:off x="321159" y="-199862"/>
            <a:ext cx="11520000" cy="1224000"/>
          </a:xfrm>
        </p:spPr>
        <p:txBody>
          <a:bodyPr/>
          <a:lstStyle/>
          <a:p>
            <a:r>
              <a:rPr lang="en-US" sz="4000" dirty="0">
                <a:solidFill>
                  <a:schemeClr val="bg2">
                    <a:lumMod val="10000"/>
                  </a:schemeClr>
                </a:solidFill>
              </a:rPr>
              <a:t>Work in detail</a:t>
            </a:r>
          </a:p>
        </p:txBody>
      </p:sp>
      <p:sp>
        <p:nvSpPr>
          <p:cNvPr id="4" name="Content Placeholder">
            <a:extLst>
              <a:ext uri="{FF2B5EF4-FFF2-40B4-BE49-F238E27FC236}">
                <a16:creationId xmlns:a16="http://schemas.microsoft.com/office/drawing/2014/main" id="{46C9C52E-F096-444B-927A-5E067306042C}"/>
              </a:ext>
            </a:extLst>
          </p:cNvPr>
          <p:cNvSpPr>
            <a:spLocks noGrp="1"/>
          </p:cNvSpPr>
          <p:nvPr>
            <p:ph sz="quarter" idx="11"/>
          </p:nvPr>
        </p:nvSpPr>
        <p:spPr>
          <a:xfrm>
            <a:off x="321159" y="1024138"/>
            <a:ext cx="11664656" cy="5833862"/>
          </a:xfrm>
        </p:spPr>
        <p:txBody>
          <a:bodyPr>
            <a:normAutofit fontScale="32500" lnSpcReduction="20000"/>
          </a:bodyPr>
          <a:lstStyle/>
          <a:p>
            <a:endParaRPr lang="en-US" sz="5600" dirty="0">
              <a:solidFill>
                <a:schemeClr val="bg2">
                  <a:lumMod val="25000"/>
                </a:schemeClr>
              </a:solidFill>
              <a:latin typeface="Baskerville Old Face" panose="02020602080505020303" pitchFamily="18" charset="0"/>
            </a:endParaRPr>
          </a:p>
          <a:p>
            <a:pPr algn="just"/>
            <a:r>
              <a:rPr lang="en-US" sz="6200" b="1" dirty="0">
                <a:solidFill>
                  <a:schemeClr val="tx1">
                    <a:lumMod val="95000"/>
                    <a:lumOff val="5000"/>
                  </a:schemeClr>
                </a:solidFill>
                <a:latin typeface="Times New Roman" panose="02020603050405020304" pitchFamily="18" charset="0"/>
                <a:cs typeface="Times New Roman" panose="02020603050405020304" pitchFamily="18" charset="0"/>
              </a:rPr>
              <a:t>1. Video Input:</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The system begins by capturing a video feed from the device's camera. In this implementation, OpenCV is used to access the video stream.</a:t>
            </a:r>
          </a:p>
          <a:p>
            <a:pPr algn="just"/>
            <a:r>
              <a:rPr lang="en-US" sz="6200" b="1" dirty="0">
                <a:solidFill>
                  <a:schemeClr val="tx1">
                    <a:lumMod val="95000"/>
                    <a:lumOff val="5000"/>
                  </a:schemeClr>
                </a:solidFill>
                <a:latin typeface="Times New Roman" panose="02020603050405020304" pitchFamily="18" charset="0"/>
                <a:cs typeface="Times New Roman" panose="02020603050405020304" pitchFamily="18" charset="0"/>
              </a:rPr>
              <a:t> 2. Face Detection:</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Utilizing the Dlib library, the system applies a frontal face detector to identify and locate faces within the video frames. The detector identifies the coordinates of the bounding box around the face.</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6200" b="1" dirty="0">
                <a:solidFill>
                  <a:schemeClr val="tx1">
                    <a:lumMod val="95000"/>
                    <a:lumOff val="5000"/>
                  </a:schemeClr>
                </a:solidFill>
                <a:latin typeface="Times New Roman" panose="02020603050405020304" pitchFamily="18" charset="0"/>
                <a:cs typeface="Times New Roman" panose="02020603050405020304" pitchFamily="18" charset="0"/>
              </a:rPr>
              <a:t>3. Facial Landmark Detection:</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Once a face is detected, the 68-point facial landmark detector is employed. This module identifies 68 specific points on the face, including eyes, nose, mouth, etc.</a:t>
            </a:r>
          </a:p>
          <a:p>
            <a:pPr algn="just"/>
            <a:r>
              <a:rPr lang="en-US" sz="6200" b="1" dirty="0">
                <a:solidFill>
                  <a:schemeClr val="tx1">
                    <a:lumMod val="95000"/>
                    <a:lumOff val="5000"/>
                  </a:schemeClr>
                </a:solidFill>
                <a:latin typeface="Times New Roman" panose="02020603050405020304" pitchFamily="18" charset="0"/>
                <a:cs typeface="Times New Roman" panose="02020603050405020304" pitchFamily="18" charset="0"/>
              </a:rPr>
              <a:t> 4. Blink Analysis:</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The system calculates the blink ratio by measuring the ratio of eye closure to eye opening. This ratio is used to determine if the eyes are open, closed, or in a transitional state.</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The `blinked()` function computes the blink ratio based on the distances between key points.</a:t>
            </a:r>
          </a:p>
          <a:p>
            <a:pPr algn="just"/>
            <a:r>
              <a:rPr lang="en-US" sz="6200" b="1" dirty="0">
                <a:solidFill>
                  <a:schemeClr val="tx1">
                    <a:lumMod val="95000"/>
                    <a:lumOff val="5000"/>
                  </a:schemeClr>
                </a:solidFill>
                <a:latin typeface="Times New Roman" panose="02020603050405020304" pitchFamily="18" charset="0"/>
                <a:cs typeface="Times New Roman" panose="02020603050405020304" pitchFamily="18" charset="0"/>
              </a:rPr>
              <a:t> 5. Classification:</a:t>
            </a:r>
          </a:p>
          <a:p>
            <a:pPr algn="just"/>
            <a:r>
              <a:rPr lang="en-US" sz="6200" dirty="0">
                <a:solidFill>
                  <a:schemeClr val="tx1">
                    <a:lumMod val="95000"/>
                    <a:lumOff val="5000"/>
                  </a:schemeClr>
                </a:solidFill>
                <a:latin typeface="Times New Roman" panose="02020603050405020304" pitchFamily="18" charset="0"/>
                <a:cs typeface="Times New Roman" panose="02020603050405020304" pitchFamily="18" charset="0"/>
              </a:rPr>
              <a:t>   - Based on the blink ratio, the system classifies blinks into three categories: active blinks, drowsy blinks, and closed eyes indicative of sleepiness.</a:t>
            </a:r>
          </a:p>
          <a:p>
            <a:pPr algn="just"/>
            <a:r>
              <a:rPr lang="en-US" sz="5600" b="1" dirty="0">
                <a:solidFill>
                  <a:schemeClr val="bg2">
                    <a:lumMod val="25000"/>
                  </a:schemeClr>
                </a:solidFill>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221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4" name="Content Placeholder">
            <a:extLst>
              <a:ext uri="{FF2B5EF4-FFF2-40B4-BE49-F238E27FC236}">
                <a16:creationId xmlns:a16="http://schemas.microsoft.com/office/drawing/2014/main" id="{46C9C52E-F096-444B-927A-5E067306042C}"/>
              </a:ext>
            </a:extLst>
          </p:cNvPr>
          <p:cNvSpPr>
            <a:spLocks noGrp="1"/>
          </p:cNvSpPr>
          <p:nvPr>
            <p:ph sz="quarter" idx="11"/>
          </p:nvPr>
        </p:nvSpPr>
        <p:spPr>
          <a:xfrm>
            <a:off x="350841" y="662404"/>
            <a:ext cx="11664656" cy="5833862"/>
          </a:xfrm>
        </p:spPr>
        <p:txBody>
          <a:bodyPr>
            <a:normAutofit/>
          </a:bodyPr>
          <a:lstStyle/>
          <a:p>
            <a:endParaRPr lang="en-US" sz="5600" dirty="0">
              <a:solidFill>
                <a:schemeClr val="bg2">
                  <a:lumMod val="25000"/>
                </a:schemeClr>
              </a:solidFill>
              <a:latin typeface="Baskerville Old Face" panose="02020602080505020303" pitchFamily="18" charset="0"/>
            </a:endParaRPr>
          </a:p>
          <a:p>
            <a:endParaRPr lang="en-US" dirty="0">
              <a:latin typeface="Baskerville Old Face" panose="02020602080505020303" pitchFamily="18" charset="0"/>
            </a:endParaRPr>
          </a:p>
        </p:txBody>
      </p:sp>
      <p:sp>
        <p:nvSpPr>
          <p:cNvPr id="2" name="TextBox 1">
            <a:extLst>
              <a:ext uri="{FF2B5EF4-FFF2-40B4-BE49-F238E27FC236}">
                <a16:creationId xmlns:a16="http://schemas.microsoft.com/office/drawing/2014/main" id="{FB5F6A84-314F-E508-6D4B-7BC0380CE246}"/>
              </a:ext>
            </a:extLst>
          </p:cNvPr>
          <p:cNvSpPr txBox="1"/>
          <p:nvPr/>
        </p:nvSpPr>
        <p:spPr>
          <a:xfrm>
            <a:off x="415108" y="476672"/>
            <a:ext cx="11361783" cy="3754874"/>
          </a:xfrm>
          <a:prstGeom prst="rect">
            <a:avLst/>
          </a:prstGeom>
          <a:noFill/>
        </p:spPr>
        <p:txBody>
          <a:bodyPr wrap="square" rtlCol="0">
            <a:spAutoFit/>
          </a:bodyPr>
          <a:lstStyle/>
          <a:p>
            <a:pPr algn="just"/>
            <a:r>
              <a:rPr lang="en-US" sz="2000" b="1" dirty="0">
                <a:solidFill>
                  <a:schemeClr val="tx1">
                    <a:lumMod val="95000"/>
                    <a:lumOff val="5000"/>
                  </a:schemeClr>
                </a:solidFill>
                <a:latin typeface="Baskerville Old Face" panose="02020602080505020303" pitchFamily="18" charset="0"/>
              </a:rPr>
              <a:t>6. Status Determination:</a:t>
            </a:r>
          </a:p>
          <a:p>
            <a:pPr algn="just"/>
            <a:r>
              <a:rPr lang="en-US" sz="2000" dirty="0">
                <a:solidFill>
                  <a:schemeClr val="tx1">
                    <a:lumMod val="95000"/>
                    <a:lumOff val="5000"/>
                  </a:schemeClr>
                </a:solidFill>
                <a:latin typeface="Baskerville Old Face" panose="02020602080505020303" pitchFamily="18" charset="0"/>
              </a:rPr>
              <a:t>   - The system keeps track of the consecutive occurrences of different blink states (active, drowsy, or asleep). If a certain threshold is crossed, it updates the status to reflect the driver's condition.</a:t>
            </a:r>
          </a:p>
          <a:p>
            <a:pPr algn="just"/>
            <a:r>
              <a:rPr lang="en-US" sz="2000" dirty="0">
                <a:solidFill>
                  <a:schemeClr val="tx1">
                    <a:lumMod val="95000"/>
                    <a:lumOff val="5000"/>
                  </a:schemeClr>
                </a:solidFill>
                <a:latin typeface="Baskerville Old Face" panose="02020602080505020303" pitchFamily="18" charset="0"/>
              </a:rPr>
              <a:t> </a:t>
            </a:r>
            <a:r>
              <a:rPr lang="en-US" sz="2000" b="1" dirty="0">
                <a:solidFill>
                  <a:schemeClr val="tx1">
                    <a:lumMod val="95000"/>
                    <a:lumOff val="5000"/>
                  </a:schemeClr>
                </a:solidFill>
                <a:latin typeface="Baskerville Old Face" panose="02020602080505020303" pitchFamily="18" charset="0"/>
              </a:rPr>
              <a:t>7. Display and Feedback:</a:t>
            </a:r>
          </a:p>
          <a:p>
            <a:pPr algn="just"/>
            <a:r>
              <a:rPr lang="en-US" sz="2000" dirty="0">
                <a:solidFill>
                  <a:schemeClr val="tx1">
                    <a:lumMod val="95000"/>
                    <a:lumOff val="5000"/>
                  </a:schemeClr>
                </a:solidFill>
                <a:latin typeface="Baskerville Old Face" panose="02020602080505020303" pitchFamily="18" charset="0"/>
              </a:rPr>
              <a:t>   - The system overlays the status message ("Active :)", "Drowsy !", or "SLEEPING !!!") on the video feed to provide real-time feedback to the user.</a:t>
            </a:r>
          </a:p>
          <a:p>
            <a:pPr algn="just"/>
            <a:r>
              <a:rPr lang="en-US" sz="2000" b="1" dirty="0">
                <a:solidFill>
                  <a:schemeClr val="tx1">
                    <a:lumMod val="95000"/>
                    <a:lumOff val="5000"/>
                  </a:schemeClr>
                </a:solidFill>
                <a:latin typeface="Baskerville Old Face" panose="02020602080505020303" pitchFamily="18" charset="0"/>
              </a:rPr>
              <a:t>8. Result Display:</a:t>
            </a:r>
          </a:p>
          <a:p>
            <a:pPr algn="just"/>
            <a:r>
              <a:rPr lang="en-US" sz="2000" dirty="0">
                <a:solidFill>
                  <a:schemeClr val="tx1">
                    <a:lumMod val="95000"/>
                    <a:lumOff val="5000"/>
                  </a:schemeClr>
                </a:solidFill>
                <a:latin typeface="Baskerville Old Face" panose="02020602080505020303" pitchFamily="18" charset="0"/>
              </a:rPr>
              <a:t>   - Additionally, the system displays a window showing the face with detected landmarks and the bounding box around it, aiding in visualizing the detection process.</a:t>
            </a:r>
          </a:p>
          <a:p>
            <a:pPr algn="just"/>
            <a:r>
              <a:rPr lang="en-US" sz="2000" dirty="0">
                <a:solidFill>
                  <a:schemeClr val="tx1">
                    <a:lumMod val="95000"/>
                    <a:lumOff val="5000"/>
                  </a:schemeClr>
                </a:solidFill>
                <a:latin typeface="Baskerville Old Face" panose="02020602080505020303" pitchFamily="18" charset="0"/>
              </a:rPr>
              <a:t> </a:t>
            </a:r>
            <a:r>
              <a:rPr lang="en-US" sz="2000" b="1" dirty="0">
                <a:solidFill>
                  <a:schemeClr val="tx1">
                    <a:lumMod val="95000"/>
                    <a:lumOff val="5000"/>
                  </a:schemeClr>
                </a:solidFill>
                <a:latin typeface="Baskerville Old Face" panose="02020602080505020303" pitchFamily="18" charset="0"/>
              </a:rPr>
              <a:t>9. User Interaction:</a:t>
            </a:r>
          </a:p>
          <a:p>
            <a:pPr algn="just"/>
            <a:r>
              <a:rPr lang="en-US" sz="2000" dirty="0">
                <a:solidFill>
                  <a:schemeClr val="tx1">
                    <a:lumMod val="95000"/>
                    <a:lumOff val="5000"/>
                  </a:schemeClr>
                </a:solidFill>
                <a:latin typeface="Baskerville Old Face" panose="02020602080505020303" pitchFamily="18" charset="0"/>
              </a:rPr>
              <a:t>   - The system continually updates the display and waits for user input to exit the program.</a:t>
            </a:r>
          </a:p>
          <a:p>
            <a:endParaRPr lang="en-IN" dirty="0"/>
          </a:p>
        </p:txBody>
      </p:sp>
    </p:spTree>
    <p:extLst>
      <p:ext uri="{BB962C8B-B14F-4D97-AF65-F5344CB8AC3E}">
        <p14:creationId xmlns:p14="http://schemas.microsoft.com/office/powerpoint/2010/main" val="2437986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a:xfrm>
            <a:off x="263352" y="-243408"/>
            <a:ext cx="11520000" cy="1224000"/>
          </a:xfrm>
        </p:spPr>
        <p:txBody>
          <a:bodyPr/>
          <a:lstStyle/>
          <a:p>
            <a:r>
              <a:rPr lang="en-US" sz="5400" dirty="0">
                <a:solidFill>
                  <a:schemeClr val="tx1">
                    <a:lumMod val="95000"/>
                    <a:lumOff val="5000"/>
                  </a:schemeClr>
                </a:solidFill>
              </a:rPr>
              <a:t>Algorithm</a:t>
            </a:r>
          </a:p>
        </p:txBody>
      </p:sp>
      <p:pic>
        <p:nvPicPr>
          <p:cNvPr id="4" name="Content Placeholder 3">
            <a:extLst>
              <a:ext uri="{FF2B5EF4-FFF2-40B4-BE49-F238E27FC236}">
                <a16:creationId xmlns:a16="http://schemas.microsoft.com/office/drawing/2014/main" id="{B5609FAA-09B2-BAB4-155A-EFB8D406DCFA}"/>
              </a:ext>
            </a:extLst>
          </p:cNvPr>
          <p:cNvPicPr>
            <a:picLocks noGrp="1" noChangeAspect="1"/>
          </p:cNvPicPr>
          <p:nvPr>
            <p:ph sz="quarter" idx="10"/>
          </p:nvPr>
        </p:nvPicPr>
        <p:blipFill>
          <a:blip r:embed="rId4"/>
          <a:stretch>
            <a:fillRect/>
          </a:stretch>
        </p:blipFill>
        <p:spPr>
          <a:xfrm>
            <a:off x="-4284640" y="5136963"/>
            <a:ext cx="46038" cy="30461"/>
          </a:xfrm>
        </p:spPr>
      </p:pic>
      <p:sp>
        <p:nvSpPr>
          <p:cNvPr id="2" name="TextBox 1">
            <a:extLst>
              <a:ext uri="{FF2B5EF4-FFF2-40B4-BE49-F238E27FC236}">
                <a16:creationId xmlns:a16="http://schemas.microsoft.com/office/drawing/2014/main" id="{1312B51B-D837-9F0B-2A6E-C736205E1764}"/>
              </a:ext>
            </a:extLst>
          </p:cNvPr>
          <p:cNvSpPr txBox="1"/>
          <p:nvPr/>
        </p:nvSpPr>
        <p:spPr>
          <a:xfrm>
            <a:off x="527915" y="2395180"/>
            <a:ext cx="10297144" cy="4524315"/>
          </a:xfrm>
          <a:prstGeom prst="rect">
            <a:avLst/>
          </a:prstGeom>
          <a:noFill/>
        </p:spPr>
        <p:txBody>
          <a:bodyPr wrap="square" rtlCol="0">
            <a:spAutoFit/>
          </a:bodyPr>
          <a:lstStyle/>
          <a:p>
            <a:pPr indent="457200" algn="just"/>
            <a:r>
              <a:rPr lang="en-IN" sz="1800" dirty="0">
                <a:solidFill>
                  <a:srgbClr val="000000"/>
                </a:solidFill>
                <a:effectLst/>
                <a:latin typeface="Baskerville Old Face" panose="02020602080505020303" pitchFamily="18" charset="0"/>
                <a:ea typeface="Times New Roman" panose="02020603050405020304" pitchFamily="18" charset="0"/>
              </a:rPr>
              <a:t>Here P1, P2, P3, P4, P5, P6 are the pupil coordinates EAR is generally a constant when eyes are open and is near about 0.25. When EAR is between 0.25 and 0.21 It is concluded that Person is drowsy. When EAR is less than 0.21 It is concluded that Person is sleeping. </a:t>
            </a:r>
          </a:p>
          <a:p>
            <a:pPr indent="457200" algn="just"/>
            <a:r>
              <a:rPr lang="en-IN" sz="1800" dirty="0">
                <a:solidFill>
                  <a:srgbClr val="000000"/>
                </a:solidFill>
                <a:effectLst/>
                <a:latin typeface="Baskerville Old Face" panose="02020602080505020303" pitchFamily="18" charset="0"/>
                <a:ea typeface="Times New Roman" panose="02020603050405020304" pitchFamily="18" charset="0"/>
              </a:rPr>
              <a:t>Eye Aspect Ratio(EAR) is calculated for both the eyes,</a:t>
            </a:r>
          </a:p>
          <a:p>
            <a:pPr indent="457200" algn="ctr"/>
            <a:r>
              <a:rPr lang="en-IN" sz="1800" dirty="0">
                <a:solidFill>
                  <a:srgbClr val="000000"/>
                </a:solidFill>
                <a:effectLst/>
                <a:latin typeface="Baskerville Old Face" panose="02020602080505020303" pitchFamily="18" charset="0"/>
                <a:ea typeface="Times New Roman" panose="02020603050405020304" pitchFamily="18" charset="0"/>
                <a:cs typeface="Cambria Math" panose="02040503050406030204" pitchFamily="18" charset="0"/>
              </a:rPr>
              <a:t>(|P2 − P6| + |P3 − P5|)</a:t>
            </a:r>
            <a:endParaRPr lang="en-IN" sz="1800" dirty="0">
              <a:solidFill>
                <a:srgbClr val="000000"/>
              </a:solidFill>
              <a:effectLst/>
              <a:latin typeface="Baskerville Old Face" panose="02020602080505020303" pitchFamily="18" charset="0"/>
              <a:ea typeface="Times New Roman" panose="02020603050405020304" pitchFamily="18" charset="0"/>
            </a:endParaRPr>
          </a:p>
          <a:p>
            <a:pPr indent="457200" algn="ctr"/>
            <a:r>
              <a:rPr lang="en-IN" sz="1800" dirty="0">
                <a:solidFill>
                  <a:srgbClr val="000000"/>
                </a:solidFill>
                <a:effectLst/>
                <a:latin typeface="Baskerville Old Face" panose="02020602080505020303" pitchFamily="18" charset="0"/>
                <a:ea typeface="Times New Roman" panose="02020603050405020304" pitchFamily="18" charset="0"/>
                <a:cs typeface="Cambria Math" panose="02040503050406030204" pitchFamily="18" charset="0"/>
              </a:rPr>
              <a:t>_______________________________</a:t>
            </a:r>
            <a:endParaRPr lang="en-IN" sz="1800" dirty="0">
              <a:solidFill>
                <a:srgbClr val="000000"/>
              </a:solidFill>
              <a:effectLst/>
              <a:latin typeface="Baskerville Old Face" panose="02020602080505020303" pitchFamily="18" charset="0"/>
              <a:ea typeface="Times New Roman" panose="02020603050405020304" pitchFamily="18" charset="0"/>
            </a:endParaRPr>
          </a:p>
          <a:p>
            <a:pPr indent="457200" algn="ctr"/>
            <a:r>
              <a:rPr lang="en-IN" sz="1800" dirty="0">
                <a:solidFill>
                  <a:srgbClr val="000000"/>
                </a:solidFill>
                <a:effectLst/>
                <a:latin typeface="Baskerville Old Face" panose="02020602080505020303" pitchFamily="18" charset="0"/>
                <a:ea typeface="Times New Roman" panose="02020603050405020304" pitchFamily="18" charset="0"/>
                <a:cs typeface="Cambria Math" panose="02040503050406030204" pitchFamily="18" charset="0"/>
              </a:rPr>
              <a:t>2(|P1 − P4|)</a:t>
            </a:r>
            <a:endParaRPr lang="en-IN" sz="1800" dirty="0">
              <a:solidFill>
                <a:srgbClr val="000000"/>
              </a:solidFill>
              <a:effectLst/>
              <a:latin typeface="Baskerville Old Face" panose="02020602080505020303" pitchFamily="18" charset="0"/>
              <a:ea typeface="Times New Roman" panose="02020603050405020304" pitchFamily="18" charset="0"/>
            </a:endParaRPr>
          </a:p>
          <a:p>
            <a:pPr indent="457200" algn="just"/>
            <a:r>
              <a:rPr lang="en-IN" sz="1800" dirty="0">
                <a:solidFill>
                  <a:srgbClr val="000000"/>
                </a:solidFill>
                <a:effectLst/>
                <a:latin typeface="Baskerville Old Face" panose="02020602080505020303" pitchFamily="18" charset="0"/>
                <a:ea typeface="Times New Roman" panose="02020603050405020304" pitchFamily="18" charset="0"/>
              </a:rPr>
              <a:t>The numerator determines the distance between the upper and lower eyelids using equation 1. The horizontal distance of the eye is represented by the denominator. EAR values are utilised to identify driver sleepiness in this framework. The average of the EAR values of the left and right eyes is obtained. The Eye Aspect Ratio is watched in our sleepiness detection system to see whether the value falls below the threshold value and does not climb over the threshold value in the following frame. The individual has closed their eyes and is sleepy, as indicated by the aforementioned circumstance. In contrast, if the EAR value rises again, it means that the person is simply blinking his eyes and is not drowsy</a:t>
            </a:r>
          </a:p>
          <a:p>
            <a:pPr algn="just"/>
            <a:r>
              <a:rPr lang="en-IN" sz="1800" b="1" dirty="0">
                <a:solidFill>
                  <a:srgbClr val="000000"/>
                </a:solidFill>
                <a:effectLst/>
                <a:latin typeface="Times New Roman" panose="02020603050405020304" pitchFamily="18" charset="0"/>
                <a:ea typeface="Times New Roman" panose="02020603050405020304" pitchFamily="18" charset="0"/>
              </a:rPr>
              <a:t> </a:t>
            </a: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C80E1779-B337-D182-F9CC-5A44081D1D7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488355" y="980592"/>
            <a:ext cx="2376264" cy="1256041"/>
          </a:xfrm>
          <a:prstGeom prst="rect">
            <a:avLst/>
          </a:prstGeom>
          <a:noFill/>
          <a:ln>
            <a:noFill/>
          </a:ln>
        </p:spPr>
      </p:pic>
    </p:spTree>
    <p:extLst>
      <p:ext uri="{BB962C8B-B14F-4D97-AF65-F5344CB8AC3E}">
        <p14:creationId xmlns:p14="http://schemas.microsoft.com/office/powerpoint/2010/main" val="8296715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lstStyle/>
          <a:p>
            <a:r>
              <a:rPr lang="en-IN" dirty="0"/>
              <a:t>Results</a:t>
            </a:r>
            <a:endParaRPr lang="en-US" dirty="0"/>
          </a:p>
        </p:txBody>
      </p:sp>
      <p:pic>
        <p:nvPicPr>
          <p:cNvPr id="4" name="Content Placeholder 3">
            <a:extLst>
              <a:ext uri="{FF2B5EF4-FFF2-40B4-BE49-F238E27FC236}">
                <a16:creationId xmlns:a16="http://schemas.microsoft.com/office/drawing/2014/main" id="{B5609FAA-09B2-BAB4-155A-EFB8D406DCFA}"/>
              </a:ext>
            </a:extLst>
          </p:cNvPr>
          <p:cNvPicPr>
            <a:picLocks noGrp="1" noChangeAspect="1"/>
          </p:cNvPicPr>
          <p:nvPr>
            <p:ph sz="quarter" idx="10"/>
          </p:nvPr>
        </p:nvPicPr>
        <p:blipFill>
          <a:blip r:embed="rId4"/>
          <a:stretch>
            <a:fillRect/>
          </a:stretch>
        </p:blipFill>
        <p:spPr>
          <a:xfrm>
            <a:off x="-4284640" y="5136963"/>
            <a:ext cx="46038" cy="30461"/>
          </a:xfrm>
        </p:spPr>
      </p:pic>
      <p:sp>
        <p:nvSpPr>
          <p:cNvPr id="12" name="TextBox 11">
            <a:extLst>
              <a:ext uri="{FF2B5EF4-FFF2-40B4-BE49-F238E27FC236}">
                <a16:creationId xmlns:a16="http://schemas.microsoft.com/office/drawing/2014/main" id="{269C0B37-A639-6950-AE75-C317F43E633E}"/>
              </a:ext>
            </a:extLst>
          </p:cNvPr>
          <p:cNvSpPr txBox="1"/>
          <p:nvPr/>
        </p:nvSpPr>
        <p:spPr>
          <a:xfrm>
            <a:off x="6419924" y="5373216"/>
            <a:ext cx="4680520" cy="646331"/>
          </a:xfrm>
          <a:prstGeom prst="rect">
            <a:avLst/>
          </a:prstGeom>
          <a:noFill/>
        </p:spPr>
        <p:txBody>
          <a:bodyPr wrap="square" rtlCol="0">
            <a:spAutoFit/>
          </a:bodyPr>
          <a:lstStyle/>
          <a:p>
            <a:br>
              <a:rPr lang="en-US" dirty="0"/>
            </a:br>
            <a:endParaRPr lang="en-IN" dirty="0"/>
          </a:p>
        </p:txBody>
      </p:sp>
      <p:pic>
        <p:nvPicPr>
          <p:cNvPr id="5" name="Picture 4">
            <a:extLst>
              <a:ext uri="{FF2B5EF4-FFF2-40B4-BE49-F238E27FC236}">
                <a16:creationId xmlns:a16="http://schemas.microsoft.com/office/drawing/2014/main" id="{17CB0476-D581-1884-7351-6E784A6DC593}"/>
              </a:ext>
            </a:extLst>
          </p:cNvPr>
          <p:cNvPicPr>
            <a:picLocks noChangeAspect="1"/>
          </p:cNvPicPr>
          <p:nvPr/>
        </p:nvPicPr>
        <p:blipFill>
          <a:blip r:embed="rId5"/>
          <a:stretch>
            <a:fillRect/>
          </a:stretch>
        </p:blipFill>
        <p:spPr>
          <a:xfrm>
            <a:off x="479376" y="1556792"/>
            <a:ext cx="4320480" cy="3465157"/>
          </a:xfrm>
          <a:prstGeom prst="rect">
            <a:avLst/>
          </a:prstGeom>
        </p:spPr>
      </p:pic>
      <p:sp>
        <p:nvSpPr>
          <p:cNvPr id="6" name="TextBox 5">
            <a:extLst>
              <a:ext uri="{FF2B5EF4-FFF2-40B4-BE49-F238E27FC236}">
                <a16:creationId xmlns:a16="http://schemas.microsoft.com/office/drawing/2014/main" id="{51D9BA39-EF4C-2BF3-602B-BF893901F7B3}"/>
              </a:ext>
            </a:extLst>
          </p:cNvPr>
          <p:cNvSpPr txBox="1"/>
          <p:nvPr/>
        </p:nvSpPr>
        <p:spPr>
          <a:xfrm>
            <a:off x="839416" y="5293298"/>
            <a:ext cx="3600400" cy="369332"/>
          </a:xfrm>
          <a:prstGeom prst="rect">
            <a:avLst/>
          </a:prstGeom>
          <a:noFill/>
        </p:spPr>
        <p:txBody>
          <a:bodyPr wrap="square" rtlCol="0">
            <a:spAutoFit/>
          </a:bodyPr>
          <a:lstStyle/>
          <a:p>
            <a:r>
              <a:rPr lang="en-US" dirty="0">
                <a:latin typeface="Baskerville Old Face" panose="02020602080505020303" pitchFamily="18" charset="0"/>
              </a:rPr>
              <a:t>Shape Predictor-68 Face Landmarks</a:t>
            </a:r>
            <a:endParaRPr lang="en-IN" dirty="0">
              <a:latin typeface="Baskerville Old Face" panose="02020602080505020303" pitchFamily="18" charset="0"/>
            </a:endParaRPr>
          </a:p>
        </p:txBody>
      </p:sp>
      <p:pic>
        <p:nvPicPr>
          <p:cNvPr id="8" name="Picture 7">
            <a:extLst>
              <a:ext uri="{FF2B5EF4-FFF2-40B4-BE49-F238E27FC236}">
                <a16:creationId xmlns:a16="http://schemas.microsoft.com/office/drawing/2014/main" id="{89996226-5FC1-09AC-F813-79EE65A6DE40}"/>
              </a:ext>
            </a:extLst>
          </p:cNvPr>
          <p:cNvPicPr>
            <a:picLocks noChangeAspect="1"/>
          </p:cNvPicPr>
          <p:nvPr/>
        </p:nvPicPr>
        <p:blipFill>
          <a:blip r:embed="rId6"/>
          <a:stretch>
            <a:fillRect/>
          </a:stretch>
        </p:blipFill>
        <p:spPr>
          <a:xfrm>
            <a:off x="5951984" y="1485000"/>
            <a:ext cx="4536504" cy="3536949"/>
          </a:xfrm>
          <a:prstGeom prst="rect">
            <a:avLst/>
          </a:prstGeom>
        </p:spPr>
      </p:pic>
      <p:sp>
        <p:nvSpPr>
          <p:cNvPr id="9" name="TextBox 8">
            <a:extLst>
              <a:ext uri="{FF2B5EF4-FFF2-40B4-BE49-F238E27FC236}">
                <a16:creationId xmlns:a16="http://schemas.microsoft.com/office/drawing/2014/main" id="{508E139E-3278-76C6-44B8-48A6312E61A9}"/>
              </a:ext>
            </a:extLst>
          </p:cNvPr>
          <p:cNvSpPr txBox="1"/>
          <p:nvPr/>
        </p:nvSpPr>
        <p:spPr>
          <a:xfrm flipH="1">
            <a:off x="7608168" y="5198257"/>
            <a:ext cx="2880320" cy="369332"/>
          </a:xfrm>
          <a:prstGeom prst="rect">
            <a:avLst/>
          </a:prstGeom>
          <a:noFill/>
        </p:spPr>
        <p:txBody>
          <a:bodyPr wrap="square" rtlCol="0">
            <a:spAutoFit/>
          </a:bodyPr>
          <a:lstStyle/>
          <a:p>
            <a:r>
              <a:rPr lang="en-US" dirty="0">
                <a:latin typeface="Baskerville Old Face" panose="02020602080505020303" pitchFamily="18" charset="0"/>
              </a:rPr>
              <a:t>Person is </a:t>
            </a:r>
            <a:r>
              <a:rPr lang="en-US" dirty="0">
                <a:solidFill>
                  <a:srgbClr val="92D050"/>
                </a:solidFill>
                <a:latin typeface="Baskerville Old Face" panose="02020602080505020303" pitchFamily="18" charset="0"/>
              </a:rPr>
              <a:t>Active :)</a:t>
            </a:r>
            <a:endParaRPr lang="en-IN" dirty="0">
              <a:solidFill>
                <a:srgbClr val="92D050"/>
              </a:solidFill>
              <a:latin typeface="Baskerville Old Face" panose="02020602080505020303" pitchFamily="18" charset="0"/>
            </a:endParaRPr>
          </a:p>
        </p:txBody>
      </p:sp>
    </p:spTree>
    <p:extLst>
      <p:ext uri="{BB962C8B-B14F-4D97-AF65-F5344CB8AC3E}">
        <p14:creationId xmlns:p14="http://schemas.microsoft.com/office/powerpoint/2010/main" val="2698285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lstStyle/>
          <a:p>
            <a:r>
              <a:rPr lang="en-IN" dirty="0"/>
              <a:t>Results</a:t>
            </a:r>
            <a:endParaRPr lang="en-US" dirty="0"/>
          </a:p>
        </p:txBody>
      </p:sp>
      <p:pic>
        <p:nvPicPr>
          <p:cNvPr id="4" name="Content Placeholder 3">
            <a:extLst>
              <a:ext uri="{FF2B5EF4-FFF2-40B4-BE49-F238E27FC236}">
                <a16:creationId xmlns:a16="http://schemas.microsoft.com/office/drawing/2014/main" id="{B5609FAA-09B2-BAB4-155A-EFB8D406DCFA}"/>
              </a:ext>
            </a:extLst>
          </p:cNvPr>
          <p:cNvPicPr>
            <a:picLocks noGrp="1" noChangeAspect="1"/>
          </p:cNvPicPr>
          <p:nvPr>
            <p:ph sz="quarter" idx="10"/>
          </p:nvPr>
        </p:nvPicPr>
        <p:blipFill>
          <a:blip r:embed="rId4"/>
          <a:stretch>
            <a:fillRect/>
          </a:stretch>
        </p:blipFill>
        <p:spPr>
          <a:xfrm>
            <a:off x="-4284640" y="5136963"/>
            <a:ext cx="46038" cy="30461"/>
          </a:xfrm>
        </p:spPr>
      </p:pic>
      <p:sp>
        <p:nvSpPr>
          <p:cNvPr id="12" name="TextBox 11">
            <a:extLst>
              <a:ext uri="{FF2B5EF4-FFF2-40B4-BE49-F238E27FC236}">
                <a16:creationId xmlns:a16="http://schemas.microsoft.com/office/drawing/2014/main" id="{269C0B37-A639-6950-AE75-C317F43E633E}"/>
              </a:ext>
            </a:extLst>
          </p:cNvPr>
          <p:cNvSpPr txBox="1"/>
          <p:nvPr/>
        </p:nvSpPr>
        <p:spPr>
          <a:xfrm>
            <a:off x="6419924" y="5373216"/>
            <a:ext cx="4680520" cy="646331"/>
          </a:xfrm>
          <a:prstGeom prst="rect">
            <a:avLst/>
          </a:prstGeom>
          <a:noFill/>
        </p:spPr>
        <p:txBody>
          <a:bodyPr wrap="square" rtlCol="0">
            <a:spAutoFit/>
          </a:bodyPr>
          <a:lstStyle/>
          <a:p>
            <a:br>
              <a:rPr lang="en-US" dirty="0"/>
            </a:br>
            <a:endParaRPr lang="en-IN" dirty="0"/>
          </a:p>
        </p:txBody>
      </p:sp>
      <p:sp>
        <p:nvSpPr>
          <p:cNvPr id="6" name="TextBox 5">
            <a:extLst>
              <a:ext uri="{FF2B5EF4-FFF2-40B4-BE49-F238E27FC236}">
                <a16:creationId xmlns:a16="http://schemas.microsoft.com/office/drawing/2014/main" id="{51D9BA39-EF4C-2BF3-602B-BF893901F7B3}"/>
              </a:ext>
            </a:extLst>
          </p:cNvPr>
          <p:cNvSpPr txBox="1"/>
          <p:nvPr/>
        </p:nvSpPr>
        <p:spPr>
          <a:xfrm>
            <a:off x="1703512" y="5305601"/>
            <a:ext cx="3600400" cy="369332"/>
          </a:xfrm>
          <a:prstGeom prst="rect">
            <a:avLst/>
          </a:prstGeom>
          <a:noFill/>
        </p:spPr>
        <p:txBody>
          <a:bodyPr wrap="square" rtlCol="0">
            <a:spAutoFit/>
          </a:bodyPr>
          <a:lstStyle/>
          <a:p>
            <a:r>
              <a:rPr lang="en-US" dirty="0">
                <a:latin typeface="Baskerville Old Face" panose="02020602080505020303" pitchFamily="18" charset="0"/>
              </a:rPr>
              <a:t>Person is </a:t>
            </a:r>
            <a:r>
              <a:rPr lang="en-US" dirty="0">
                <a:solidFill>
                  <a:srgbClr val="FF0000"/>
                </a:solidFill>
                <a:latin typeface="Baskerville Old Face" panose="02020602080505020303" pitchFamily="18" charset="0"/>
              </a:rPr>
              <a:t>Drowsy !</a:t>
            </a:r>
            <a:endParaRPr lang="en-IN" dirty="0">
              <a:solidFill>
                <a:srgbClr val="FF0000"/>
              </a:solidFill>
              <a:latin typeface="Baskerville Old Face" panose="02020602080505020303" pitchFamily="18" charset="0"/>
            </a:endParaRPr>
          </a:p>
        </p:txBody>
      </p:sp>
      <p:sp>
        <p:nvSpPr>
          <p:cNvPr id="9" name="TextBox 8">
            <a:extLst>
              <a:ext uri="{FF2B5EF4-FFF2-40B4-BE49-F238E27FC236}">
                <a16:creationId xmlns:a16="http://schemas.microsoft.com/office/drawing/2014/main" id="{508E139E-3278-76C6-44B8-48A6312E61A9}"/>
              </a:ext>
            </a:extLst>
          </p:cNvPr>
          <p:cNvSpPr txBox="1"/>
          <p:nvPr/>
        </p:nvSpPr>
        <p:spPr>
          <a:xfrm flipH="1">
            <a:off x="7608168" y="5198257"/>
            <a:ext cx="2880320" cy="369332"/>
          </a:xfrm>
          <a:prstGeom prst="rect">
            <a:avLst/>
          </a:prstGeom>
          <a:noFill/>
        </p:spPr>
        <p:txBody>
          <a:bodyPr wrap="square" rtlCol="0">
            <a:spAutoFit/>
          </a:bodyPr>
          <a:lstStyle/>
          <a:p>
            <a:r>
              <a:rPr lang="en-US" dirty="0">
                <a:latin typeface="Baskerville Old Face" panose="02020602080505020303" pitchFamily="18" charset="0"/>
              </a:rPr>
              <a:t>Person is </a:t>
            </a:r>
            <a:r>
              <a:rPr lang="en-US" dirty="0">
                <a:solidFill>
                  <a:srgbClr val="0070C0"/>
                </a:solidFill>
                <a:latin typeface="Baskerville Old Face" panose="02020602080505020303" pitchFamily="18" charset="0"/>
              </a:rPr>
              <a:t>Sleeping !!!</a:t>
            </a:r>
            <a:endParaRPr lang="en-IN" dirty="0">
              <a:solidFill>
                <a:srgbClr val="92D050"/>
              </a:solidFill>
              <a:latin typeface="Baskerville Old Face" panose="02020602080505020303" pitchFamily="18" charset="0"/>
            </a:endParaRPr>
          </a:p>
        </p:txBody>
      </p:sp>
      <p:pic>
        <p:nvPicPr>
          <p:cNvPr id="14" name="Picture 13">
            <a:extLst>
              <a:ext uri="{FF2B5EF4-FFF2-40B4-BE49-F238E27FC236}">
                <a16:creationId xmlns:a16="http://schemas.microsoft.com/office/drawing/2014/main" id="{E6B2680E-B9D9-07DF-4DCF-6178F3214121}"/>
              </a:ext>
            </a:extLst>
          </p:cNvPr>
          <p:cNvPicPr>
            <a:picLocks noChangeAspect="1"/>
          </p:cNvPicPr>
          <p:nvPr/>
        </p:nvPicPr>
        <p:blipFill>
          <a:blip r:embed="rId5"/>
          <a:stretch>
            <a:fillRect/>
          </a:stretch>
        </p:blipFill>
        <p:spPr>
          <a:xfrm>
            <a:off x="479376" y="1464564"/>
            <a:ext cx="4591953" cy="3672399"/>
          </a:xfrm>
          <a:prstGeom prst="rect">
            <a:avLst/>
          </a:prstGeom>
        </p:spPr>
      </p:pic>
      <p:pic>
        <p:nvPicPr>
          <p:cNvPr id="16" name="Picture 15">
            <a:extLst>
              <a:ext uri="{FF2B5EF4-FFF2-40B4-BE49-F238E27FC236}">
                <a16:creationId xmlns:a16="http://schemas.microsoft.com/office/drawing/2014/main" id="{C49D76AE-8E3D-88A5-3DB6-FBF452A9A407}"/>
              </a:ext>
            </a:extLst>
          </p:cNvPr>
          <p:cNvPicPr>
            <a:picLocks noChangeAspect="1"/>
          </p:cNvPicPr>
          <p:nvPr/>
        </p:nvPicPr>
        <p:blipFill>
          <a:blip r:embed="rId6"/>
          <a:stretch>
            <a:fillRect/>
          </a:stretch>
        </p:blipFill>
        <p:spPr>
          <a:xfrm>
            <a:off x="6167687" y="1513078"/>
            <a:ext cx="4591954" cy="3657100"/>
          </a:xfrm>
          <a:prstGeom prst="rect">
            <a:avLst/>
          </a:prstGeom>
        </p:spPr>
      </p:pic>
    </p:spTree>
    <p:extLst>
      <p:ext uri="{BB962C8B-B14F-4D97-AF65-F5344CB8AC3E}">
        <p14:creationId xmlns:p14="http://schemas.microsoft.com/office/powerpoint/2010/main" val="3741028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lstStyle/>
          <a:p>
            <a:r>
              <a:rPr lang="en-US" dirty="0"/>
              <a:t>Conclusion</a:t>
            </a:r>
          </a:p>
        </p:txBody>
      </p:sp>
      <p:sp>
        <p:nvSpPr>
          <p:cNvPr id="6" name="Content Placeholder">
            <a:extLst>
              <a:ext uri="{FF2B5EF4-FFF2-40B4-BE49-F238E27FC236}">
                <a16:creationId xmlns:a16="http://schemas.microsoft.com/office/drawing/2014/main" id="{E39AB279-ED9D-4EF8-878A-34B9B797AF57}"/>
              </a:ext>
            </a:extLst>
          </p:cNvPr>
          <p:cNvSpPr>
            <a:spLocks noGrp="1"/>
          </p:cNvSpPr>
          <p:nvPr>
            <p:ph sz="quarter" idx="10"/>
          </p:nvPr>
        </p:nvSpPr>
        <p:spPr>
          <a:xfrm>
            <a:off x="336000" y="1988840"/>
            <a:ext cx="10512528" cy="3384376"/>
          </a:xfrm>
        </p:spPr>
        <p:txBody>
          <a:bodyPr>
            <a:normAutofit fontScale="77500" lnSpcReduction="20000"/>
          </a:bodyPr>
          <a:lstStyle/>
          <a:p>
            <a:pPr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In conclusion, the Driver Drowsiness Detection System represents a significant step forward in addressing the critical issue of drowsy driving. Through the integration of machine learning and vision-based techniques, this system provides a real-time, accurate, and easily implementable solution to detect early signs of driver fatigue.</a:t>
            </a:r>
          </a:p>
          <a:p>
            <a:pPr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By leveraging the power of facial landmarks and blink analysis, the system offers a non-intrusive means of monitoring driver alertness. The utilization of Dlib and OpenCV libraries, along with the 68-point facial landmark detector, demonstrates the effectiveness and robustness of this approach.</a:t>
            </a:r>
          </a:p>
          <a:p>
            <a:pPr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This project not only holds the potential to save lives by preventing accidents caused by drowsy driving but also contributes to the ongoing efforts to enhance road safety. The system's adaptability and scalability make it a valuable addition to the arsenal of technologies aimed at safeguarding individuals on the road.</a:t>
            </a:r>
          </a:p>
        </p:txBody>
      </p:sp>
    </p:spTree>
    <p:extLst>
      <p:ext uri="{BB962C8B-B14F-4D97-AF65-F5344CB8AC3E}">
        <p14:creationId xmlns:p14="http://schemas.microsoft.com/office/powerpoint/2010/main" val="2902938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a:xfrm>
            <a:off x="315090" y="55858"/>
            <a:ext cx="11520000" cy="1224000"/>
          </a:xfrm>
        </p:spPr>
        <p:txBody>
          <a:bodyPr/>
          <a:lstStyle/>
          <a:p>
            <a:r>
              <a:rPr lang="en-IN" sz="5400" spc="-5" dirty="0"/>
              <a:t>Scope for future research</a:t>
            </a:r>
            <a:endParaRPr lang="en-US" sz="5400" dirty="0"/>
          </a:p>
        </p:txBody>
      </p:sp>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a:xfrm>
            <a:off x="325545" y="1628800"/>
            <a:ext cx="11540910" cy="4862073"/>
          </a:xfrm>
        </p:spPr>
        <p:txBody>
          <a:bodyPr>
            <a:normAutofit fontScale="62500" lnSpcReduction="20000"/>
          </a:bodyPr>
          <a:lstStyle/>
          <a:p>
            <a:pPr algn="just">
              <a:buFont typeface="+mj-lt"/>
              <a:buAutoNum type="arabicPeriod"/>
            </a:pPr>
            <a:r>
              <a:rPr lang="en-US"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Integration with Advanced Sensors:</a:t>
            </a:r>
            <a:endPar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endParaRPr>
          </a:p>
          <a:p>
            <a:pPr lvl="1"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Explore the integration of additional sensors such as infrared cameras or EEG sensors to enhance the accuracy and reliability of drowsiness detection. These sensors can provide supplementary data for a more comprehensive assessment of the driver's alertness.</a:t>
            </a:r>
          </a:p>
          <a:p>
            <a:pPr algn="just">
              <a:buFont typeface="+mj-lt"/>
              <a:buAutoNum type="arabicPeriod"/>
            </a:pPr>
            <a:r>
              <a:rPr lang="en-US"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Dynamic Environmental Adaptation:</a:t>
            </a:r>
            <a:endPar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endParaRPr>
          </a:p>
          <a:p>
            <a:pPr lvl="1"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Investigate methods to adapt the system to different driving conditions, including variations in lighting, weather, and road conditions. This would ensure optimal performance across a wide range of real-world scenarios.</a:t>
            </a:r>
          </a:p>
          <a:p>
            <a:pPr algn="just">
              <a:buFont typeface="+mj-lt"/>
              <a:buAutoNum type="arabicPeriod"/>
            </a:pPr>
            <a:r>
              <a:rPr lang="en-US"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Multi-Modal Data Fusion:</a:t>
            </a:r>
            <a:endPar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endParaRPr>
          </a:p>
          <a:p>
            <a:pPr lvl="1"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Explore the potential of combining data from multiple sources, such as facial landmarks, physiological signals, and vehicle telemetry, to create a comprehensive driver monitoring system. This holistic approach may provide a more nuanced understanding of driver behavior.</a:t>
            </a:r>
          </a:p>
          <a:p>
            <a:pPr algn="just">
              <a:buFont typeface="+mj-lt"/>
              <a:buAutoNum type="arabicPeriod"/>
            </a:pPr>
            <a:r>
              <a:rPr lang="en-US"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Real-Time Intervention Strategies:</a:t>
            </a:r>
            <a:endPar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endParaRPr>
          </a:p>
          <a:p>
            <a:pPr lvl="1"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Develop mechanisms for real-time interventions to mitigate the risks associated with drowsy driving. This could include auditory or visual alerts, seat vibrations, or even automated adjustments to the vehicle's driving mode.</a:t>
            </a:r>
          </a:p>
          <a:p>
            <a:pPr algn="just">
              <a:buFont typeface="+mj-lt"/>
              <a:buAutoNum type="arabicPeriod"/>
            </a:pPr>
            <a:r>
              <a:rPr lang="en-US"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Long-Term Driver Profiling:</a:t>
            </a:r>
            <a:endPar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endParaRPr>
          </a:p>
          <a:p>
            <a:pPr lvl="1" algn="just"/>
            <a:r>
              <a:rPr lang="en-US"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Implement techniques for long-term driver profiling to understand individual variations in drowsiness patterns. This could lead to personalized interventions and recommendations tailored to specific drivers.</a:t>
            </a:r>
          </a:p>
          <a:p>
            <a:endParaRPr lang="en-US" dirty="0">
              <a:solidFill>
                <a:schemeClr val="tx1">
                  <a:lumMod val="95000"/>
                  <a:lumOff val="5000"/>
                </a:schemeClr>
              </a:solidFill>
            </a:endParaRPr>
          </a:p>
        </p:txBody>
      </p:sp>
    </p:spTree>
    <p:extLst>
      <p:ext uri="{BB962C8B-B14F-4D97-AF65-F5344CB8AC3E}">
        <p14:creationId xmlns:p14="http://schemas.microsoft.com/office/powerpoint/2010/main" val="3663406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a:xfrm>
            <a:off x="316102" y="-101284"/>
            <a:ext cx="11520000" cy="1224000"/>
          </a:xfrm>
        </p:spPr>
        <p:txBody>
          <a:bodyPr/>
          <a:lstStyle/>
          <a:p>
            <a:r>
              <a:rPr lang="en-IN" sz="5400" spc="-5" dirty="0"/>
              <a:t>References</a:t>
            </a:r>
            <a:endParaRPr lang="en-US" sz="5400" dirty="0"/>
          </a:p>
        </p:txBody>
      </p:sp>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a:xfrm>
            <a:off x="379095" y="1490855"/>
            <a:ext cx="11457007" cy="4821365"/>
          </a:xfrm>
        </p:spPr>
        <p:txBody>
          <a:bodyPr>
            <a:normAutofit fontScale="70000" lnSpcReduction="20000"/>
          </a:bodyPr>
          <a:lstStyle/>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1.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Shrivastava, A., &amp; Pandey, M. (2019). Driver drowsiness detection system: A review. In 2019 IEEE Calcutta Conference (CALCON) (pp. 214-218). IEEE.</a:t>
            </a:r>
          </a:p>
          <a:p>
            <a:pPr algn="just"/>
            <a:r>
              <a:rPr lang="en-IN" sz="2900" b="1" dirty="0">
                <a:solidFill>
                  <a:schemeClr val="tx1">
                    <a:lumMod val="95000"/>
                    <a:lumOff val="5000"/>
                  </a:schemeClr>
                </a:solidFill>
                <a:latin typeface="Baskerville Old Face" panose="02020602080505020303" pitchFamily="18" charset="0"/>
                <a:cs typeface="Times New Roman" panose="02020603050405020304" pitchFamily="18" charset="0"/>
              </a:rPr>
              <a:t>2.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Zhang, Y., Zhang, C., Liu, W., &amp; Huang, C. (2017). Real-time eye blink detection using facial landmarks. In 2017 IEEE International Conference on Multimedia &amp; Expo Workshops (ICMEW) (pp. 306-311). IEEE.</a:t>
            </a:r>
          </a:p>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3.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King, D. A. (2007). </a:t>
            </a:r>
            <a:r>
              <a:rPr lang="en-IN" sz="2900" b="0" i="0" dirty="0" err="1">
                <a:solidFill>
                  <a:schemeClr val="tx1">
                    <a:lumMod val="95000"/>
                    <a:lumOff val="5000"/>
                  </a:schemeClr>
                </a:solidFill>
                <a:effectLst/>
                <a:latin typeface="Baskerville Old Face" panose="02020602080505020303" pitchFamily="18" charset="0"/>
                <a:cs typeface="Times New Roman" panose="02020603050405020304" pitchFamily="18" charset="0"/>
              </a:rPr>
              <a:t>Dlib</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-ml: A machine learning toolkit. Journal of Machine Learning Research, 8, 1755-1758.</a:t>
            </a:r>
          </a:p>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4. </a:t>
            </a:r>
            <a:r>
              <a:rPr lang="en-IN" sz="2900" b="0" i="0" dirty="0" err="1">
                <a:solidFill>
                  <a:schemeClr val="tx1">
                    <a:lumMod val="95000"/>
                    <a:lumOff val="5000"/>
                  </a:schemeClr>
                </a:solidFill>
                <a:effectLst/>
                <a:latin typeface="Baskerville Old Face" panose="02020602080505020303" pitchFamily="18" charset="0"/>
                <a:cs typeface="Times New Roman" panose="02020603050405020304" pitchFamily="18" charset="0"/>
              </a:rPr>
              <a:t>Bradski</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G., &amp; </a:t>
            </a:r>
            <a:r>
              <a:rPr lang="en-IN" sz="2900" b="0" i="0" dirty="0" err="1">
                <a:solidFill>
                  <a:schemeClr val="tx1">
                    <a:lumMod val="95000"/>
                    <a:lumOff val="5000"/>
                  </a:schemeClr>
                </a:solidFill>
                <a:effectLst/>
                <a:latin typeface="Baskerville Old Face" panose="02020602080505020303" pitchFamily="18" charset="0"/>
                <a:cs typeface="Times New Roman" panose="02020603050405020304" pitchFamily="18" charset="0"/>
              </a:rPr>
              <a:t>Kaehler</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A. (2008). Learning OpenCV: Computer vision with the OpenCV library. " O'Reilly Media, Inc.".</a:t>
            </a:r>
          </a:p>
          <a:p>
            <a:pPr algn="just"/>
            <a:r>
              <a:rPr lang="en-IN" sz="2900" b="1" dirty="0">
                <a:solidFill>
                  <a:schemeClr val="tx1">
                    <a:lumMod val="95000"/>
                    <a:lumOff val="5000"/>
                  </a:schemeClr>
                </a:solidFill>
                <a:latin typeface="Baskerville Old Face" panose="02020602080505020303" pitchFamily="18" charset="0"/>
                <a:cs typeface="Times New Roman" panose="02020603050405020304" pitchFamily="18" charset="0"/>
              </a:rPr>
              <a:t>5.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Al-</a:t>
            </a:r>
            <a:r>
              <a:rPr lang="en-IN" sz="2900" b="0" i="0" dirty="0" err="1">
                <a:solidFill>
                  <a:schemeClr val="tx1">
                    <a:lumMod val="95000"/>
                    <a:lumOff val="5000"/>
                  </a:schemeClr>
                </a:solidFill>
                <a:effectLst/>
                <a:latin typeface="Baskerville Old Face" panose="02020602080505020303" pitchFamily="18" charset="0"/>
                <a:cs typeface="Times New Roman" panose="02020603050405020304" pitchFamily="18" charset="0"/>
              </a:rPr>
              <a:t>Maadeed</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S., &amp; </a:t>
            </a:r>
            <a:r>
              <a:rPr lang="en-IN" sz="2900" b="0" i="0" dirty="0" err="1">
                <a:solidFill>
                  <a:schemeClr val="tx1">
                    <a:lumMod val="95000"/>
                    <a:lumOff val="5000"/>
                  </a:schemeClr>
                </a:solidFill>
                <a:effectLst/>
                <a:latin typeface="Baskerville Old Face" panose="02020602080505020303" pitchFamily="18" charset="0"/>
                <a:cs typeface="Times New Roman" panose="02020603050405020304" pitchFamily="18" charset="0"/>
              </a:rPr>
              <a:t>Bouridane</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 A. (2015). Drowsy driver detection: A review. Image and Vision Computing, 40, 23-37.</a:t>
            </a:r>
          </a:p>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6.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Viola, P., &amp; Jones, M. J. (2004). Robust real-time face detection. International Journal of Computer Vision, 57(2), 137-154.</a:t>
            </a:r>
          </a:p>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7.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Abdi, H., &amp; Williams, L. J. (2010). Principal component analysis. Wiley Interdisciplinary Reviews: Computational Statistics, 2(4), 433-459.</a:t>
            </a:r>
          </a:p>
          <a:p>
            <a:pPr algn="just"/>
            <a:r>
              <a:rPr lang="en-IN" sz="2900" b="1" i="0" dirty="0">
                <a:solidFill>
                  <a:schemeClr val="tx1">
                    <a:lumMod val="95000"/>
                    <a:lumOff val="5000"/>
                  </a:schemeClr>
                </a:solidFill>
                <a:effectLst/>
                <a:latin typeface="Baskerville Old Face" panose="02020602080505020303" pitchFamily="18" charset="0"/>
                <a:cs typeface="Times New Roman" panose="02020603050405020304" pitchFamily="18" charset="0"/>
              </a:rPr>
              <a:t>8.</a:t>
            </a:r>
            <a:r>
              <a:rPr lang="en-IN" sz="2900" b="1" dirty="0">
                <a:solidFill>
                  <a:schemeClr val="tx1">
                    <a:lumMod val="95000"/>
                    <a:lumOff val="5000"/>
                  </a:schemeClr>
                </a:solidFill>
                <a:latin typeface="Baskerville Old Face" panose="02020602080505020303" pitchFamily="18" charset="0"/>
                <a:cs typeface="Times New Roman" panose="02020603050405020304" pitchFamily="18" charset="0"/>
              </a:rPr>
              <a:t> </a:t>
            </a:r>
            <a:r>
              <a:rPr lang="en-IN" sz="2900" b="0" i="0" dirty="0">
                <a:solidFill>
                  <a:schemeClr val="tx1">
                    <a:lumMod val="95000"/>
                    <a:lumOff val="5000"/>
                  </a:schemeClr>
                </a:solidFill>
                <a:effectLst/>
                <a:latin typeface="Baskerville Old Face" panose="02020602080505020303" pitchFamily="18" charset="0"/>
                <a:cs typeface="Times New Roman" panose="02020603050405020304" pitchFamily="18" charset="0"/>
              </a:rPr>
              <a:t>Schuster, M., &amp; Paliwal, K. K. (1997). Bidirectional recurrent neural networks. IEEE Transactions on Signal Processing, 45(11), 2673-2681.</a:t>
            </a:r>
          </a:p>
          <a:p>
            <a:endParaRPr lang="en-US" dirty="0"/>
          </a:p>
        </p:txBody>
      </p:sp>
      <p:sp>
        <p:nvSpPr>
          <p:cNvPr id="8" name="Content Placeholder 7">
            <a:extLst>
              <a:ext uri="{FF2B5EF4-FFF2-40B4-BE49-F238E27FC236}">
                <a16:creationId xmlns:a16="http://schemas.microsoft.com/office/drawing/2014/main" id="{F9AC2E81-975E-716B-1056-7C54656A8B19}"/>
              </a:ext>
            </a:extLst>
          </p:cNvPr>
          <p:cNvSpPr>
            <a:spLocks noGrp="1"/>
          </p:cNvSpPr>
          <p:nvPr>
            <p:ph sz="quarter" idx="11"/>
          </p:nvPr>
        </p:nvSpPr>
        <p:spPr>
          <a:xfrm flipH="1" flipV="1">
            <a:off x="12792744" y="6726914"/>
            <a:ext cx="45719" cy="71983"/>
          </a:xfrm>
        </p:spPr>
        <p:txBody>
          <a:bodyPr>
            <a:normAutofit fontScale="25000" lnSpcReduction="20000"/>
          </a:bodyPr>
          <a:lstStyle/>
          <a:p>
            <a:endParaRPr lang="en-IN"/>
          </a:p>
        </p:txBody>
      </p:sp>
    </p:spTree>
    <p:extLst>
      <p:ext uri="{BB962C8B-B14F-4D97-AF65-F5344CB8AC3E}">
        <p14:creationId xmlns:p14="http://schemas.microsoft.com/office/powerpoint/2010/main" val="4064474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29EA470-9264-443A-A06E-FDFF0B05DEDC}"/>
              </a:ext>
            </a:extLst>
          </p:cNvPr>
          <p:cNvSpPr>
            <a:spLocks noGrp="1"/>
          </p:cNvSpPr>
          <p:nvPr>
            <p:ph type="ctrTitle"/>
          </p:nvPr>
        </p:nvSpPr>
        <p:spPr>
          <a:xfrm flipH="1">
            <a:off x="2207568" y="283155"/>
            <a:ext cx="6696741" cy="3551044"/>
          </a:xfrm>
        </p:spPr>
        <p:txBody>
          <a:bodyPr/>
          <a:lstStyle/>
          <a:p>
            <a:pPr algn="ctr"/>
            <a:r>
              <a:rPr lang="en-US" sz="9600" dirty="0"/>
              <a:t>Thank You</a:t>
            </a:r>
          </a:p>
        </p:txBody>
      </p:sp>
      <p:pic>
        <p:nvPicPr>
          <p:cNvPr id="8" name="Content Placeholder 7" descr="A flower arrangement as ornament">
            <a:extLst>
              <a:ext uri="{FF2B5EF4-FFF2-40B4-BE49-F238E27FC236}">
                <a16:creationId xmlns:a16="http://schemas.microsoft.com/office/drawing/2014/main" id="{5DF57C45-93B6-089A-06C2-4B5115D69D98}"/>
              </a:ext>
            </a:extLst>
          </p:cNvPr>
          <p:cNvPicPr>
            <a:picLocks noGrp="1" noChangeAspect="1"/>
          </p:cNvPicPr>
          <p:nvPr>
            <p:ph sz="quarter" idx="11"/>
          </p:nvPr>
        </p:nvPicPr>
        <p:blipFill>
          <a:blip r:embed="rId4">
            <a:extLst>
              <a:ext uri="{96DAC541-7B7A-43D3-8B79-37D633B846F1}">
                <asvg:svgBlip xmlns:asvg="http://schemas.microsoft.com/office/drawing/2016/SVG/main" r:embed="rId5"/>
              </a:ext>
            </a:extLst>
          </a:blip>
          <a:stretch>
            <a:fillRect/>
          </a:stretch>
        </p:blipFill>
        <p:spPr>
          <a:xfrm rot="5400000">
            <a:off x="-1392832" y="2924944"/>
            <a:ext cx="4032446" cy="4032446"/>
          </a:xfrm>
        </p:spPr>
      </p:pic>
      <p:pic>
        <p:nvPicPr>
          <p:cNvPr id="10" name="Graphic 9" descr="A flower arrangement as ornament">
            <a:extLst>
              <a:ext uri="{FF2B5EF4-FFF2-40B4-BE49-F238E27FC236}">
                <a16:creationId xmlns:a16="http://schemas.microsoft.com/office/drawing/2014/main" id="{DBA5E65A-B222-2568-4DD1-9B226C5051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7411228" y="260648"/>
            <a:ext cx="6858000" cy="6858000"/>
          </a:xfrm>
          <a:prstGeom prst="rect">
            <a:avLst/>
          </a:prstGeom>
        </p:spPr>
      </p:pic>
      <p:sp>
        <p:nvSpPr>
          <p:cNvPr id="12" name="TextBox 11">
            <a:extLst>
              <a:ext uri="{FF2B5EF4-FFF2-40B4-BE49-F238E27FC236}">
                <a16:creationId xmlns:a16="http://schemas.microsoft.com/office/drawing/2014/main" id="{0ECE0D3A-0559-0C69-A5F2-99A9398207B8}"/>
              </a:ext>
            </a:extLst>
          </p:cNvPr>
          <p:cNvSpPr txBox="1"/>
          <p:nvPr/>
        </p:nvSpPr>
        <p:spPr>
          <a:xfrm flipH="1">
            <a:off x="13224792" y="1628800"/>
            <a:ext cx="45719" cy="3046988"/>
          </a:xfrm>
          <a:prstGeom prst="rect">
            <a:avLst/>
          </a:prstGeom>
          <a:noFill/>
        </p:spPr>
        <p:txBody>
          <a:bodyPr wrap="square" rtlCol="0">
            <a:spAutoFit/>
          </a:bodyPr>
          <a:lstStyle/>
          <a:p>
            <a:pPr marL="12700">
              <a:lnSpc>
                <a:spcPct val="100000"/>
              </a:lnSpc>
              <a:tabLst>
                <a:tab pos="512445" algn="l"/>
              </a:tabLst>
            </a:pPr>
            <a:r>
              <a:rPr lang="en-US" sz="2400" dirty="0">
                <a:solidFill>
                  <a:schemeClr val="bg2">
                    <a:lumMod val="25000"/>
                  </a:schemeClr>
                </a:solidFill>
                <a:latin typeface="Baskerville Old Face" panose="02020602080505020303" pitchFamily="18" charset="0"/>
                <a:cs typeface="Times New Roman"/>
              </a:rPr>
              <a:t>Thank You</a:t>
            </a:r>
          </a:p>
        </p:txBody>
      </p:sp>
    </p:spTree>
    <p:extLst>
      <p:ext uri="{BB962C8B-B14F-4D97-AF65-F5344CB8AC3E}">
        <p14:creationId xmlns:p14="http://schemas.microsoft.com/office/powerpoint/2010/main" val="21674486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29EA470-9264-443A-A06E-FDFF0B05DEDC}"/>
              </a:ext>
            </a:extLst>
          </p:cNvPr>
          <p:cNvSpPr>
            <a:spLocks noGrp="1"/>
          </p:cNvSpPr>
          <p:nvPr>
            <p:ph type="ctrTitle"/>
          </p:nvPr>
        </p:nvSpPr>
        <p:spPr/>
        <p:txBody>
          <a:bodyPr/>
          <a:lstStyle/>
          <a:p>
            <a:r>
              <a:rPr lang="en-US" dirty="0"/>
              <a:t>Contents</a:t>
            </a:r>
          </a:p>
        </p:txBody>
      </p:sp>
      <p:cxnSp>
        <p:nvCxnSpPr>
          <p:cNvPr id="17" name="Deck description underline" descr="Straight Connector">
            <a:extLst>
              <a:ext uri="{FF2B5EF4-FFF2-40B4-BE49-F238E27FC236}">
                <a16:creationId xmlns:a16="http://schemas.microsoft.com/office/drawing/2014/main" id="{B459D0BE-5E7B-4C69-BF34-51D229171959}"/>
              </a:ext>
            </a:extLst>
          </p:cNvPr>
          <p:cNvCxnSpPr>
            <a:cxnSpLocks/>
          </p:cNvCxnSpPr>
          <p:nvPr/>
        </p:nvCxnSpPr>
        <p:spPr>
          <a:xfrm>
            <a:off x="-561795" y="2636912"/>
            <a:ext cx="0" cy="765175"/>
          </a:xfrm>
          <a:prstGeom prst="line">
            <a:avLst/>
          </a:prstGeom>
          <a:ln>
            <a:solidFill>
              <a:schemeClr val="tx2"/>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ECE0D3A-0559-0C69-A5F2-99A9398207B8}"/>
              </a:ext>
            </a:extLst>
          </p:cNvPr>
          <p:cNvSpPr txBox="1"/>
          <p:nvPr/>
        </p:nvSpPr>
        <p:spPr>
          <a:xfrm>
            <a:off x="551384" y="1772816"/>
            <a:ext cx="8424929" cy="4385816"/>
          </a:xfrm>
          <a:prstGeom prst="rect">
            <a:avLst/>
          </a:prstGeom>
          <a:noFill/>
        </p:spPr>
        <p:txBody>
          <a:bodyPr wrap="square" rtlCol="0">
            <a:spAutoFit/>
          </a:bodyPr>
          <a:lstStyle/>
          <a:p>
            <a:pPr marL="12700">
              <a:lnSpc>
                <a:spcPct val="100000"/>
              </a:lnSpc>
              <a:tabLst>
                <a:tab pos="512445" algn="l"/>
              </a:tabLst>
            </a:pPr>
            <a:endParaRPr lang="en-US" sz="1800" dirty="0">
              <a:solidFill>
                <a:srgbClr val="002060"/>
              </a:solidFill>
              <a:latin typeface="Times New Roman"/>
              <a:cs typeface="Times New Roman"/>
            </a:endParaRP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Abstract</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Introduction</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Literature</a:t>
            </a:r>
            <a:r>
              <a:rPr lang="en-US" sz="2400" spc="-130" dirty="0">
                <a:latin typeface="Baskerville Old Face" panose="02020602080505020303" pitchFamily="18" charset="0"/>
                <a:cs typeface="Times New Roman"/>
              </a:rPr>
              <a:t> </a:t>
            </a:r>
            <a:r>
              <a:rPr lang="en-US" sz="2400" dirty="0">
                <a:latin typeface="Baskerville Old Face" panose="02020602080505020303" pitchFamily="18" charset="0"/>
                <a:cs typeface="Times New Roman"/>
              </a:rPr>
              <a:t>Review</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Problem</a:t>
            </a:r>
            <a:r>
              <a:rPr lang="en-US" sz="2400" spc="-110" dirty="0">
                <a:latin typeface="Baskerville Old Face" panose="02020602080505020303" pitchFamily="18" charset="0"/>
                <a:cs typeface="Times New Roman"/>
              </a:rPr>
              <a:t> </a:t>
            </a:r>
            <a:r>
              <a:rPr lang="en-US" sz="2400" spc="-5" dirty="0">
                <a:latin typeface="Baskerville Old Face" panose="02020602080505020303" pitchFamily="18" charset="0"/>
                <a:cs typeface="Times New Roman"/>
              </a:rPr>
              <a:t>Statement</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spc="-5" dirty="0">
                <a:latin typeface="Baskerville Old Face" panose="02020602080505020303" pitchFamily="18" charset="0"/>
                <a:cs typeface="Times New Roman"/>
              </a:rPr>
              <a:t>Research Objectives</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spc="-5" dirty="0" err="1">
                <a:latin typeface="Baskerville Old Face" panose="02020602080505020303" pitchFamily="18" charset="0"/>
                <a:cs typeface="Times New Roman"/>
              </a:rPr>
              <a:t>Implemetation</a:t>
            </a:r>
            <a:endParaRPr lang="en-US" sz="2400" spc="-5" dirty="0">
              <a:latin typeface="Baskerville Old Face" panose="02020602080505020303" pitchFamily="18" charset="0"/>
              <a:cs typeface="Times New Roman"/>
            </a:endParaRP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spc="-5" dirty="0">
                <a:latin typeface="Baskerville Old Face" panose="02020602080505020303" pitchFamily="18" charset="0"/>
                <a:cs typeface="Times New Roman"/>
              </a:rPr>
              <a:t>Results</a:t>
            </a:r>
            <a:endParaRPr lang="en-US" sz="2400" dirty="0">
              <a:latin typeface="Baskerville Old Face" panose="02020602080505020303" pitchFamily="18" charset="0"/>
              <a:cs typeface="Times New Roman"/>
            </a:endParaRP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Conclusions and Scope for future</a:t>
            </a:r>
            <a:r>
              <a:rPr lang="en-US" sz="2400" spc="-150" dirty="0">
                <a:latin typeface="Baskerville Old Face" panose="02020602080505020303" pitchFamily="18" charset="0"/>
                <a:cs typeface="Times New Roman"/>
              </a:rPr>
              <a:t> </a:t>
            </a:r>
            <a:r>
              <a:rPr lang="en-US" sz="2400" dirty="0">
                <a:latin typeface="Baskerville Old Face" panose="02020602080505020303" pitchFamily="18" charset="0"/>
                <a:cs typeface="Times New Roman"/>
              </a:rPr>
              <a:t>research</a:t>
            </a:r>
          </a:p>
          <a:p>
            <a:pPr marL="298450" indent="-285750">
              <a:lnSpc>
                <a:spcPct val="100000"/>
              </a:lnSpc>
              <a:spcBef>
                <a:spcPts val="600"/>
              </a:spcBef>
              <a:buClr>
                <a:srgbClr val="D24717"/>
              </a:buClr>
              <a:buSzPct val="85000"/>
              <a:buFont typeface="Wingdings" panose="05000000000000000000" pitchFamily="2" charset="2"/>
              <a:buChar char="Ø"/>
              <a:tabLst>
                <a:tab pos="469265" algn="l"/>
                <a:tab pos="469900" algn="l"/>
              </a:tabLst>
            </a:pPr>
            <a:r>
              <a:rPr lang="en-US" sz="2400" dirty="0">
                <a:latin typeface="Baskerville Old Face" panose="02020602080505020303" pitchFamily="18" charset="0"/>
                <a:cs typeface="Times New Roman"/>
              </a:rPr>
              <a:t>References  </a:t>
            </a:r>
          </a:p>
        </p:txBody>
      </p:sp>
    </p:spTree>
    <p:extLst>
      <p:ext uri="{BB962C8B-B14F-4D97-AF65-F5344CB8AC3E}">
        <p14:creationId xmlns:p14="http://schemas.microsoft.com/office/powerpoint/2010/main" val="887593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alphaModFix amt="15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lstStyle/>
          <a:p>
            <a:r>
              <a:rPr lang="en-US" dirty="0"/>
              <a:t>Abstract</a:t>
            </a:r>
          </a:p>
        </p:txBody>
      </p:sp>
      <p:sp>
        <p:nvSpPr>
          <p:cNvPr id="6" name="Content Placeholder">
            <a:extLst>
              <a:ext uri="{FF2B5EF4-FFF2-40B4-BE49-F238E27FC236}">
                <a16:creationId xmlns:a16="http://schemas.microsoft.com/office/drawing/2014/main" id="{E39AB279-ED9D-4EF8-878A-34B9B797AF57}"/>
              </a:ext>
            </a:extLst>
          </p:cNvPr>
          <p:cNvSpPr>
            <a:spLocks noGrp="1"/>
          </p:cNvSpPr>
          <p:nvPr>
            <p:ph sz="quarter" idx="10"/>
          </p:nvPr>
        </p:nvSpPr>
        <p:spPr>
          <a:xfrm>
            <a:off x="407368" y="1988840"/>
            <a:ext cx="10729192" cy="4680520"/>
          </a:xfrm>
        </p:spPr>
        <p:txBody>
          <a:bodyPr>
            <a:normAutofit/>
          </a:bodyPr>
          <a:lstStyle/>
          <a:p>
            <a:pPr algn="just"/>
            <a:r>
              <a:rPr lang="en-US" sz="2400" dirty="0">
                <a:latin typeface="Times New Roman" panose="02020603050405020304" pitchFamily="18" charset="0"/>
                <a:cs typeface="Times New Roman" panose="02020603050405020304" pitchFamily="18" charset="0"/>
              </a:rPr>
              <a:t>	</a:t>
            </a:r>
            <a:r>
              <a:rPr lang="en-US" sz="2400" dirty="0">
                <a:latin typeface="Baskerville Old Face" panose="02020602080505020303" pitchFamily="18" charset="0"/>
                <a:cs typeface="Times New Roman" panose="02020603050405020304" pitchFamily="18" charset="0"/>
              </a:rPr>
              <a:t>Drowsy driving is one of the leading causes of traffic accidents all over the world. Driving in a monotonous manner for an extended amount of time without stopping causes tiredness and catastrophic accidents. Drowsiness has the potential to ruin many people's lives. As a result, a real-time system that is simple to create and configure for early and accurate sleepiness detection is required. In this study, a real-time vision-based system called Driver Drowsiness Detection System has been developed utilizing machine </a:t>
            </a:r>
            <a:r>
              <a:rPr lang="en-US" sz="2400" dirty="0" err="1">
                <a:latin typeface="Baskerville Old Face" panose="02020602080505020303" pitchFamily="18" charset="0"/>
                <a:cs typeface="Times New Roman" panose="02020603050405020304" pitchFamily="18" charset="0"/>
              </a:rPr>
              <a:t>learning.It</a:t>
            </a:r>
            <a:r>
              <a:rPr lang="en-US" sz="2400" dirty="0">
                <a:latin typeface="Baskerville Old Face" panose="02020602080505020303" pitchFamily="18" charset="0"/>
                <a:cs typeface="Times New Roman" panose="02020603050405020304" pitchFamily="18" charset="0"/>
              </a:rPr>
              <a:t> is a project built using Dlib and OpenCV with Python as a backend </a:t>
            </a:r>
            <a:r>
              <a:rPr lang="en-US" sz="2400" dirty="0" err="1">
                <a:latin typeface="Baskerville Old Face" panose="02020602080505020303" pitchFamily="18" charset="0"/>
                <a:cs typeface="Times New Roman" panose="02020603050405020304" pitchFamily="18" charset="0"/>
              </a:rPr>
              <a:t>language.The</a:t>
            </a:r>
            <a:r>
              <a:rPr lang="en-US" sz="2400" dirty="0">
                <a:latin typeface="Baskerville Old Face" panose="02020602080505020303" pitchFamily="18" charset="0"/>
                <a:cs typeface="Times New Roman" panose="02020603050405020304" pitchFamily="18" charset="0"/>
              </a:rPr>
              <a:t> project includes direct working with the 68 facial landmark detector and also the face detector of the Dlib library. The 68 facial landmark detector is a robustly trained efficient detector which detects the points on the human face using which we determine whether the eyes are open or they are closed.</a:t>
            </a:r>
          </a:p>
        </p:txBody>
      </p:sp>
    </p:spTree>
    <p:extLst>
      <p:ext uri="{BB962C8B-B14F-4D97-AF65-F5344CB8AC3E}">
        <p14:creationId xmlns:p14="http://schemas.microsoft.com/office/powerpoint/2010/main" val="2294964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4AFB171C-88B3-4B24-9015-55F44DDF4C6C}"/>
              </a:ext>
            </a:extLst>
          </p:cNvPr>
          <p:cNvSpPr>
            <a:spLocks noGrp="1"/>
          </p:cNvSpPr>
          <p:nvPr>
            <p:ph type="ctrTitle"/>
          </p:nvPr>
        </p:nvSpPr>
        <p:spPr/>
        <p:txBody>
          <a:bodyPr/>
          <a:lstStyle/>
          <a:p>
            <a:r>
              <a:rPr lang="en-US" dirty="0"/>
              <a:t>Introduction</a:t>
            </a:r>
          </a:p>
        </p:txBody>
      </p:sp>
      <p:sp>
        <p:nvSpPr>
          <p:cNvPr id="8" name="Content Placeholder 1">
            <a:extLst>
              <a:ext uri="{FF2B5EF4-FFF2-40B4-BE49-F238E27FC236}">
                <a16:creationId xmlns:a16="http://schemas.microsoft.com/office/drawing/2014/main" id="{FB736C23-35C7-43F5-BA6F-C92830B43B1E}"/>
              </a:ext>
            </a:extLst>
          </p:cNvPr>
          <p:cNvSpPr>
            <a:spLocks noGrp="1"/>
          </p:cNvSpPr>
          <p:nvPr>
            <p:ph sz="quarter" idx="11"/>
          </p:nvPr>
        </p:nvSpPr>
        <p:spPr>
          <a:xfrm>
            <a:off x="336000" y="1916832"/>
            <a:ext cx="11160600" cy="4535488"/>
          </a:xfrm>
        </p:spPr>
        <p:txBody>
          <a:bodyPr>
            <a:normAutofit/>
          </a:bodyPr>
          <a:lstStyle/>
          <a:p>
            <a:pPr algn="just"/>
            <a:r>
              <a:rPr lang="en-US" sz="2400" b="0" i="0" dirty="0">
                <a:effectLst/>
                <a:latin typeface="Times New Roman" panose="02020603050405020304" pitchFamily="18" charset="0"/>
                <a:cs typeface="Times New Roman" panose="02020603050405020304" pitchFamily="18" charset="0"/>
              </a:rPr>
              <a:t>	</a:t>
            </a:r>
            <a:r>
              <a:rPr lang="en-US" sz="2600" b="0" i="0" dirty="0">
                <a:effectLst/>
                <a:latin typeface="Times New Roman" panose="02020603050405020304" pitchFamily="18" charset="0"/>
                <a:cs typeface="Times New Roman" panose="02020603050405020304" pitchFamily="18" charset="0"/>
              </a:rPr>
              <a:t> </a:t>
            </a:r>
            <a:r>
              <a:rPr lang="en-US" sz="2600" b="0" i="0" dirty="0">
                <a:effectLst/>
                <a:latin typeface="Baskerville Old Face" panose="02020602080505020303" pitchFamily="18" charset="0"/>
                <a:cs typeface="Times New Roman" panose="02020603050405020304" pitchFamily="18" charset="0"/>
              </a:rPr>
              <a:t>Drowsy driving stands as a pervasive and perilous issue contributing significantly to traffic accidents on a global </a:t>
            </a:r>
            <a:r>
              <a:rPr lang="en-US" sz="2600" b="0" i="0" dirty="0" err="1">
                <a:effectLst/>
                <a:latin typeface="Baskerville Old Face" panose="02020602080505020303" pitchFamily="18" charset="0"/>
                <a:cs typeface="Times New Roman" panose="02020603050405020304" pitchFamily="18" charset="0"/>
              </a:rPr>
              <a:t>scale.In</a:t>
            </a:r>
            <a:r>
              <a:rPr lang="en-US" sz="2600" b="0" i="0" dirty="0">
                <a:effectLst/>
                <a:latin typeface="Baskerville Old Face" panose="02020602080505020303" pitchFamily="18" charset="0"/>
                <a:cs typeface="Times New Roman" panose="02020603050405020304" pitchFamily="18" charset="0"/>
              </a:rPr>
              <a:t> response to this </a:t>
            </a:r>
            <a:r>
              <a:rPr lang="en-US" sz="2600" dirty="0">
                <a:latin typeface="Baskerville Old Face" panose="02020602080505020303" pitchFamily="18" charset="0"/>
                <a:cs typeface="Times New Roman" panose="02020603050405020304" pitchFamily="18" charset="0"/>
              </a:rPr>
              <a:t>issue</a:t>
            </a:r>
            <a:r>
              <a:rPr lang="en-US" sz="2600" b="0" i="0" dirty="0">
                <a:effectLst/>
                <a:latin typeface="Baskerville Old Face" panose="02020602080505020303" pitchFamily="18" charset="0"/>
                <a:cs typeface="Times New Roman" panose="02020603050405020304" pitchFamily="18" charset="0"/>
              </a:rPr>
              <a:t>, the present study introduces a pioneering solution: the Driver Drowsiness Detection System. Leveraging the formidable capabilities of machine learning, this system constitutes a visionary advancement in vehicular safety. Developed through a synthesis of cutting-edge technologies including Dlib and OpenCV, with Python as the underlying programming language, this project is poised to revolutionize the landscape of driver fatigue mitigation.</a:t>
            </a:r>
          </a:p>
        </p:txBody>
      </p:sp>
      <p:pic>
        <p:nvPicPr>
          <p:cNvPr id="6" name="Content Placeholder 5" descr="A maple leaf">
            <a:extLst>
              <a:ext uri="{FF2B5EF4-FFF2-40B4-BE49-F238E27FC236}">
                <a16:creationId xmlns:a16="http://schemas.microsoft.com/office/drawing/2014/main" id="{9C04EA7C-C278-84A7-2087-D7355FF645EB}"/>
              </a:ext>
            </a:extLst>
          </p:cNvPr>
          <p:cNvPicPr>
            <a:picLocks noGrp="1" noChangeAspect="1"/>
          </p:cNvPicPr>
          <p:nvPr>
            <p:ph sz="quarter" idx="10"/>
          </p:nvPr>
        </p:nvPicPr>
        <p:blipFill>
          <a:blip r:embed="rId4">
            <a:extLst>
              <a:ext uri="{96DAC541-7B7A-43D3-8B79-37D633B846F1}">
                <asvg:svgBlip xmlns:asvg="http://schemas.microsoft.com/office/drawing/2016/SVG/main" r:embed="rId5"/>
              </a:ext>
            </a:extLst>
          </a:blip>
          <a:stretch>
            <a:fillRect/>
          </a:stretch>
        </p:blipFill>
        <p:spPr>
          <a:xfrm flipH="1" flipV="1">
            <a:off x="12576175" y="6092031"/>
            <a:ext cx="46038" cy="46038"/>
          </a:xfrm>
        </p:spPr>
      </p:pic>
    </p:spTree>
    <p:extLst>
      <p:ext uri="{BB962C8B-B14F-4D97-AF65-F5344CB8AC3E}">
        <p14:creationId xmlns:p14="http://schemas.microsoft.com/office/powerpoint/2010/main" val="2951833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a:xfrm>
            <a:off x="315090" y="81737"/>
            <a:ext cx="11520000" cy="1224000"/>
          </a:xfrm>
        </p:spPr>
        <p:txBody>
          <a:bodyPr/>
          <a:lstStyle/>
          <a:p>
            <a:r>
              <a:rPr lang="en-IN" spc="-5" dirty="0"/>
              <a:t>Literature</a:t>
            </a:r>
            <a:r>
              <a:rPr lang="en-IN" spc="-65" dirty="0"/>
              <a:t> </a:t>
            </a:r>
            <a:r>
              <a:rPr lang="en-IN" spc="-5" dirty="0"/>
              <a:t>Review</a:t>
            </a:r>
            <a:endParaRPr lang="en-US" dirty="0"/>
          </a:p>
        </p:txBody>
      </p:sp>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a:xfrm>
            <a:off x="407368" y="1628800"/>
            <a:ext cx="11540910" cy="4862073"/>
          </a:xfrm>
        </p:spPr>
        <p:txBody>
          <a:bodyPr>
            <a:normAutofit/>
          </a:bodyPr>
          <a:lstStyle/>
          <a:p>
            <a:pPr marL="457200" indent="-457200" algn="l">
              <a:buFont typeface="Wingdings" panose="05000000000000000000" pitchFamily="2" charset="2"/>
              <a:buChar char="Ø"/>
            </a:pPr>
            <a:r>
              <a:rPr lang="en-US" sz="2400" b="1" i="0" dirty="0">
                <a:effectLst/>
                <a:latin typeface="Baskerville Old Face" panose="02020602080505020303" pitchFamily="18" charset="0"/>
              </a:rPr>
              <a:t>Introduction to Drowsy Driving:</a:t>
            </a:r>
            <a:endParaRPr lang="en-US" sz="2400" b="0" i="0" dirty="0">
              <a:effectLst/>
              <a:latin typeface="Baskerville Old Face" panose="02020602080505020303" pitchFamily="18" charset="0"/>
            </a:endParaRPr>
          </a:p>
          <a:p>
            <a:pPr lvl="1" algn="just"/>
            <a:r>
              <a:rPr lang="en-US" sz="2400" b="0" i="0" dirty="0">
                <a:effectLst/>
                <a:latin typeface="Baskerville Old Face" panose="02020602080505020303" pitchFamily="18" charset="0"/>
              </a:rPr>
              <a:t>Drowsy driving is a significant global concern, contributing to a high number of traffic accidents. Researchers emphasize the need for effective preventive measures to address this issue.</a:t>
            </a:r>
          </a:p>
          <a:p>
            <a:pPr marL="457200" indent="-457200" algn="just">
              <a:buFont typeface="Wingdings" panose="05000000000000000000" pitchFamily="2" charset="2"/>
              <a:buChar char="Ø"/>
            </a:pPr>
            <a:r>
              <a:rPr lang="en-US" sz="2400" b="1" i="0" dirty="0">
                <a:effectLst/>
                <a:latin typeface="Baskerville Old Face" panose="02020602080505020303" pitchFamily="18" charset="0"/>
              </a:rPr>
              <a:t>Existing Studies on Drowsiness Detection:</a:t>
            </a:r>
            <a:endParaRPr lang="en-US" sz="2400" b="0" i="0" dirty="0">
              <a:effectLst/>
              <a:latin typeface="Baskerville Old Face" panose="02020602080505020303" pitchFamily="18" charset="0"/>
            </a:endParaRPr>
          </a:p>
          <a:p>
            <a:pPr lvl="1" algn="just"/>
            <a:r>
              <a:rPr lang="en-US" sz="2400" b="0" i="0" dirty="0">
                <a:effectLst/>
                <a:latin typeface="Baskerville Old Face" panose="02020602080505020303" pitchFamily="18" charset="0"/>
              </a:rPr>
              <a:t>Previous studies highlight the importance of early detection of drowsiness to mitigate potential accidents. Various approaches, including physiological sensors and machine learning algorithms, have been explored for this purpose.</a:t>
            </a:r>
          </a:p>
          <a:p>
            <a:pPr marL="457200" indent="-457200" algn="just">
              <a:buFont typeface="Wingdings" panose="05000000000000000000" pitchFamily="2" charset="2"/>
              <a:buChar char="Ø"/>
            </a:pPr>
            <a:r>
              <a:rPr lang="en-US" sz="2400" b="1" i="0" dirty="0">
                <a:effectLst/>
                <a:latin typeface="Baskerville Old Face" panose="02020602080505020303" pitchFamily="18" charset="0"/>
              </a:rPr>
              <a:t>Technological Solutions:</a:t>
            </a:r>
            <a:endParaRPr lang="en-US" sz="2400" b="0" i="0" dirty="0">
              <a:effectLst/>
              <a:latin typeface="Baskerville Old Face" panose="02020602080505020303" pitchFamily="18" charset="0"/>
            </a:endParaRPr>
          </a:p>
          <a:p>
            <a:pPr lvl="1" algn="just"/>
            <a:r>
              <a:rPr lang="en-US" sz="2400" b="0" i="0" dirty="0">
                <a:effectLst/>
                <a:latin typeface="Baskerville Old Face" panose="02020602080505020303" pitchFamily="18" charset="0"/>
              </a:rPr>
              <a:t>Technological interventions, particularly those utilizing computer vision and machine learning, have gained prominence in recent literature. These systems aim to detect early signs of driver fatigue by analyzing facial expressions and movements.</a:t>
            </a:r>
          </a:p>
          <a:p>
            <a:endParaRPr lang="en-US" dirty="0"/>
          </a:p>
        </p:txBody>
      </p:sp>
    </p:spTree>
    <p:extLst>
      <p:ext uri="{BB962C8B-B14F-4D97-AF65-F5344CB8AC3E}">
        <p14:creationId xmlns:p14="http://schemas.microsoft.com/office/powerpoint/2010/main" val="4275551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a:xfrm>
            <a:off x="361649" y="548680"/>
            <a:ext cx="11540910" cy="4862073"/>
          </a:xfrm>
        </p:spPr>
        <p:txBody>
          <a:bodyPr>
            <a:normAutofit/>
          </a:bodyPr>
          <a:lstStyle/>
          <a:p>
            <a:pPr marL="457200" indent="-457200" algn="just">
              <a:buFont typeface="Wingdings" panose="05000000000000000000" pitchFamily="2" charset="2"/>
              <a:buChar char="Ø"/>
            </a:pPr>
            <a:r>
              <a:rPr lang="en-US" sz="2400" b="1" i="0" dirty="0">
                <a:effectLst/>
                <a:latin typeface="Baskerville Old Face" panose="02020602080505020303" pitchFamily="18" charset="0"/>
              </a:rPr>
              <a:t>Role of Facial Landmark Detection:</a:t>
            </a:r>
            <a:endParaRPr lang="en-US" sz="2400" b="0" i="0" dirty="0">
              <a:effectLst/>
              <a:latin typeface="Baskerville Old Face" panose="02020602080505020303" pitchFamily="18" charset="0"/>
            </a:endParaRPr>
          </a:p>
          <a:p>
            <a:pPr lvl="1" algn="just"/>
            <a:r>
              <a:rPr lang="en-US" sz="2400" b="0" i="0" dirty="0">
                <a:effectLst/>
                <a:latin typeface="Baskerville Old Face" panose="02020602080505020303" pitchFamily="18" charset="0"/>
              </a:rPr>
              <a:t>The use of facial landmark detection, as seen in the 68 facial landmark detector of the Dlib library, has shown promise in identifying critical indicators of drowsiness, such as closed eyes. This approach has demonstrated effectiveness in real-time applications.</a:t>
            </a:r>
          </a:p>
          <a:p>
            <a:pPr marL="457200" indent="-457200" algn="just">
              <a:buFont typeface="Wingdings" panose="05000000000000000000" pitchFamily="2" charset="2"/>
              <a:buChar char="Ø"/>
            </a:pPr>
            <a:r>
              <a:rPr lang="en-US" sz="2400" b="1" i="0" dirty="0">
                <a:effectLst/>
                <a:latin typeface="Baskerville Old Face" panose="02020602080505020303" pitchFamily="18" charset="0"/>
              </a:rPr>
              <a:t>Challenges and Opportunities:</a:t>
            </a:r>
            <a:endParaRPr lang="en-US" sz="2400" b="0" i="0" dirty="0">
              <a:effectLst/>
              <a:latin typeface="Baskerville Old Face" panose="02020602080505020303" pitchFamily="18" charset="0"/>
            </a:endParaRPr>
          </a:p>
          <a:p>
            <a:pPr lvl="1" algn="just"/>
            <a:r>
              <a:rPr lang="en-US" sz="2400" b="0" i="0" dirty="0">
                <a:effectLst/>
                <a:latin typeface="Baskerville Old Face" panose="02020602080505020303" pitchFamily="18" charset="0"/>
              </a:rPr>
              <a:t>While advancements have been made in drowsiness detection systems, challenges such as balancing accuracy with simplicity and ensuring widespread usability persist. Future research opportunities lie in refining existing systems for practical implementation.</a:t>
            </a:r>
          </a:p>
          <a:p>
            <a:endParaRPr lang="en-US" sz="2400" dirty="0"/>
          </a:p>
        </p:txBody>
      </p:sp>
    </p:spTree>
    <p:extLst>
      <p:ext uri="{BB962C8B-B14F-4D97-AF65-F5344CB8AC3E}">
        <p14:creationId xmlns:p14="http://schemas.microsoft.com/office/powerpoint/2010/main" val="3367165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083C325F-F11B-412D-BA3F-DD90FCE17D0F}"/>
              </a:ext>
            </a:extLst>
          </p:cNvPr>
          <p:cNvSpPr>
            <a:spLocks noGrp="1"/>
          </p:cNvSpPr>
          <p:nvPr>
            <p:ph type="ctrTitle"/>
          </p:nvPr>
        </p:nvSpPr>
        <p:spPr>
          <a:xfrm>
            <a:off x="327307" y="-131494"/>
            <a:ext cx="11520000" cy="1224000"/>
          </a:xfrm>
        </p:spPr>
        <p:txBody>
          <a:bodyPr/>
          <a:lstStyle/>
          <a:p>
            <a:r>
              <a:rPr lang="en-US" dirty="0"/>
              <a:t>Problem Statement</a:t>
            </a:r>
          </a:p>
        </p:txBody>
      </p:sp>
      <p:sp>
        <p:nvSpPr>
          <p:cNvPr id="4" name="Content Placeholder">
            <a:extLst>
              <a:ext uri="{FF2B5EF4-FFF2-40B4-BE49-F238E27FC236}">
                <a16:creationId xmlns:a16="http://schemas.microsoft.com/office/drawing/2014/main" id="{46C9C52E-F096-444B-927A-5E067306042C}"/>
              </a:ext>
            </a:extLst>
          </p:cNvPr>
          <p:cNvSpPr>
            <a:spLocks noGrp="1"/>
          </p:cNvSpPr>
          <p:nvPr>
            <p:ph sz="quarter" idx="11"/>
          </p:nvPr>
        </p:nvSpPr>
        <p:spPr>
          <a:xfrm>
            <a:off x="327307" y="1161256"/>
            <a:ext cx="10593229" cy="4535488"/>
          </a:xfrm>
        </p:spPr>
        <p:txBody>
          <a:bodyPr>
            <a:normAutofit fontScale="25000" lnSpcReduction="20000"/>
          </a:bodyPr>
          <a:lstStyle/>
          <a:p>
            <a:endParaRPr lang="en-US" dirty="0"/>
          </a:p>
          <a:p>
            <a:pPr marL="457200" indent="-457200" algn="just">
              <a:buFont typeface="Wingdings" panose="05000000000000000000" pitchFamily="2" charset="2"/>
              <a:buChar char="Ø"/>
            </a:pPr>
            <a:r>
              <a:rPr lang="en-US" sz="8000" b="1" i="0" dirty="0">
                <a:effectLst/>
                <a:latin typeface="Baskerville Old Face" panose="02020602080505020303" pitchFamily="18" charset="0"/>
              </a:rPr>
              <a:t>Drowsy Driving is a Big Problem:</a:t>
            </a:r>
            <a:endParaRPr lang="en-US" sz="8000" b="0" i="0" dirty="0">
              <a:effectLst/>
              <a:latin typeface="Baskerville Old Face" panose="02020602080505020303" pitchFamily="18" charset="0"/>
            </a:endParaRPr>
          </a:p>
          <a:p>
            <a:pPr lvl="1" algn="just"/>
            <a:r>
              <a:rPr lang="en-US" sz="8000" b="0" i="0" dirty="0">
                <a:effectLst/>
                <a:latin typeface="Baskerville Old Face" panose="02020602080505020303" pitchFamily="18" charset="0"/>
              </a:rPr>
              <a:t>Lots of car crashes happen because drivers get really tired, especially during long and boring </a:t>
            </a:r>
            <a:r>
              <a:rPr lang="en-US" sz="8000" b="0" i="0" dirty="0" err="1">
                <a:effectLst/>
                <a:latin typeface="Baskerville Old Face" panose="02020602080505020303" pitchFamily="18" charset="0"/>
              </a:rPr>
              <a:t>drives.Driving</a:t>
            </a:r>
            <a:r>
              <a:rPr lang="en-US" sz="8000" b="0" i="0" dirty="0">
                <a:effectLst/>
                <a:latin typeface="Baskerville Old Face" panose="02020602080505020303" pitchFamily="18" charset="0"/>
              </a:rPr>
              <a:t> for a long time without a break makes drivers super tired, and that's when the chances of really bad accidents go up.</a:t>
            </a:r>
          </a:p>
          <a:p>
            <a:pPr marL="457200" indent="-457200" algn="just">
              <a:buFont typeface="Wingdings" panose="05000000000000000000" pitchFamily="2" charset="2"/>
              <a:buChar char="Ø"/>
            </a:pPr>
            <a:r>
              <a:rPr lang="en-US" sz="8000" b="1" i="0" dirty="0">
                <a:effectLst/>
                <a:latin typeface="Baskerville Old Face" panose="02020602080505020303" pitchFamily="18" charset="0"/>
              </a:rPr>
              <a:t>People's Lives Are in Danger:</a:t>
            </a:r>
            <a:endParaRPr lang="en-US" sz="8000" b="0" i="0" dirty="0">
              <a:effectLst/>
              <a:latin typeface="Baskerville Old Face" panose="02020602080505020303" pitchFamily="18" charset="0"/>
            </a:endParaRPr>
          </a:p>
          <a:p>
            <a:pPr lvl="1" algn="just"/>
            <a:r>
              <a:rPr lang="en-US" sz="8000" b="0" i="0" dirty="0">
                <a:effectLst/>
                <a:latin typeface="Baskerville Old Face" panose="02020602080505020303" pitchFamily="18" charset="0"/>
              </a:rPr>
              <a:t>Drowsy driving doesn't just mean more accidents; it means real people getting hurt or even losing their </a:t>
            </a:r>
            <a:r>
              <a:rPr lang="en-US" sz="8000" b="0" i="0" dirty="0" err="1">
                <a:effectLst/>
                <a:latin typeface="Baskerville Old Face" panose="02020602080505020303" pitchFamily="18" charset="0"/>
              </a:rPr>
              <a:t>lives.When</a:t>
            </a:r>
            <a:r>
              <a:rPr lang="en-US" sz="8000" b="0" i="0" dirty="0">
                <a:effectLst/>
                <a:latin typeface="Baskerville Old Face" panose="02020602080505020303" pitchFamily="18" charset="0"/>
              </a:rPr>
              <a:t> drivers are too tired, the accidents they cause don't just affect them—it's a big problem for everyone on the road.</a:t>
            </a:r>
          </a:p>
          <a:p>
            <a:pPr marL="457200" indent="-457200" algn="just">
              <a:buFont typeface="Wingdings" panose="05000000000000000000" pitchFamily="2" charset="2"/>
              <a:buChar char="Ø"/>
            </a:pPr>
            <a:r>
              <a:rPr lang="en-US" sz="8000" b="1" i="0" dirty="0">
                <a:effectLst/>
                <a:latin typeface="Baskerville Old Face" panose="02020602080505020303" pitchFamily="18" charset="0"/>
              </a:rPr>
              <a:t>We Need to Catch Sleepiness Early:</a:t>
            </a:r>
            <a:endParaRPr lang="en-US" sz="8000" b="0" i="0" dirty="0">
              <a:effectLst/>
              <a:latin typeface="Baskerville Old Face" panose="02020602080505020303" pitchFamily="18" charset="0"/>
            </a:endParaRPr>
          </a:p>
          <a:p>
            <a:pPr lvl="1" algn="just"/>
            <a:r>
              <a:rPr lang="en-US" sz="8000" b="0" i="0" dirty="0">
                <a:effectLst/>
                <a:latin typeface="Baskerville Old Face" panose="02020602080505020303" pitchFamily="18" charset="0"/>
              </a:rPr>
              <a:t>It's super important to notice when a driver is getting too tired early </a:t>
            </a:r>
            <a:r>
              <a:rPr lang="en-US" sz="8000" b="0" i="0" dirty="0" err="1">
                <a:effectLst/>
                <a:latin typeface="Baskerville Old Face" panose="02020602080505020303" pitchFamily="18" charset="0"/>
              </a:rPr>
              <a:t>on.If</a:t>
            </a:r>
            <a:r>
              <a:rPr lang="en-US" sz="8000" b="0" i="0" dirty="0">
                <a:effectLst/>
                <a:latin typeface="Baskerville Old Face" panose="02020602080505020303" pitchFamily="18" charset="0"/>
              </a:rPr>
              <a:t> we can tell when a driver is starting to feel really sleepy, we can help them before something really bad happens.</a:t>
            </a:r>
          </a:p>
          <a:p>
            <a:pPr marL="457200" indent="-457200" algn="just">
              <a:buFont typeface="Wingdings" panose="05000000000000000000" pitchFamily="2" charset="2"/>
              <a:buChar char="Ø"/>
            </a:pPr>
            <a:r>
              <a:rPr lang="en-US" sz="8000" b="1" i="0" dirty="0">
                <a:effectLst/>
                <a:latin typeface="Baskerville Old Face" panose="02020602080505020303" pitchFamily="18" charset="0"/>
              </a:rPr>
              <a:t>Using Smart Technology to Solve the Problem:</a:t>
            </a:r>
            <a:endParaRPr lang="en-US" sz="8000" b="0" i="0" dirty="0">
              <a:effectLst/>
              <a:latin typeface="Baskerville Old Face" panose="02020602080505020303" pitchFamily="18" charset="0"/>
            </a:endParaRPr>
          </a:p>
          <a:p>
            <a:pPr lvl="1" algn="just"/>
            <a:r>
              <a:rPr lang="en-US" sz="8000" b="0" i="0" dirty="0">
                <a:effectLst/>
                <a:latin typeface="Baskerville Old Face" panose="02020602080505020303" pitchFamily="18" charset="0"/>
              </a:rPr>
              <a:t>Our project is all about using smart computer stuff to stop accidents from tired </a:t>
            </a:r>
            <a:r>
              <a:rPr lang="en-US" sz="8000" b="0" i="0" dirty="0" err="1">
                <a:effectLst/>
                <a:latin typeface="Baskerville Old Face" panose="02020602080505020303" pitchFamily="18" charset="0"/>
              </a:rPr>
              <a:t>driving.We're</a:t>
            </a:r>
            <a:r>
              <a:rPr lang="en-US" sz="8000" b="0" i="0" dirty="0">
                <a:effectLst/>
                <a:latin typeface="Baskerville Old Face" panose="02020602080505020303" pitchFamily="18" charset="0"/>
              </a:rPr>
              <a:t> using special computer programs (like Dlib and OpenCV) to teach the computer to recognize when a driver is too sleepy.</a:t>
            </a:r>
          </a:p>
          <a:p>
            <a:pPr marL="457200" indent="-457200" algn="just">
              <a:buFont typeface="Wingdings" panose="05000000000000000000" pitchFamily="2" charset="2"/>
              <a:buChar char="Ø"/>
            </a:pPr>
            <a:r>
              <a:rPr lang="en-US" sz="8000" b="1" i="0" dirty="0">
                <a:effectLst/>
                <a:latin typeface="Baskerville Old Face" panose="02020602080505020303" pitchFamily="18" charset="0"/>
              </a:rPr>
              <a:t>Making Sure It Works Right and Everyone Can Use It:</a:t>
            </a:r>
            <a:endParaRPr lang="en-US" sz="8000" b="0" i="0" dirty="0">
              <a:effectLst/>
              <a:latin typeface="Baskerville Old Face" panose="02020602080505020303" pitchFamily="18" charset="0"/>
            </a:endParaRPr>
          </a:p>
          <a:p>
            <a:pPr lvl="1" algn="just"/>
            <a:r>
              <a:rPr lang="en-US" sz="8000" b="0" i="0" dirty="0">
                <a:effectLst/>
                <a:latin typeface="Baskerville Old Face" panose="02020602080505020303" pitchFamily="18" charset="0"/>
              </a:rPr>
              <a:t>The tricky part is making our system really good at telling if someone is sleepy, but also making it easy for everyone to </a:t>
            </a:r>
            <a:r>
              <a:rPr lang="en-US" sz="8000" b="0" i="0" dirty="0" err="1">
                <a:effectLst/>
                <a:latin typeface="Baskerville Old Face" panose="02020602080505020303" pitchFamily="18" charset="0"/>
              </a:rPr>
              <a:t>use.It's</a:t>
            </a:r>
            <a:r>
              <a:rPr lang="en-US" sz="8000" b="0" i="0" dirty="0">
                <a:effectLst/>
                <a:latin typeface="Baskerville Old Face" panose="02020602080505020303" pitchFamily="18" charset="0"/>
              </a:rPr>
              <a:t> not just about being smart; it's about being helpful for regular people so we can stop accidents caused by tired drivers.</a:t>
            </a:r>
          </a:p>
          <a:p>
            <a:endParaRPr lang="en-US" dirty="0">
              <a:latin typeface="Baskerville Old Face" panose="02020602080505020303" pitchFamily="18" charset="0"/>
            </a:endParaRPr>
          </a:p>
          <a:p>
            <a:endParaRPr lang="en-US" dirty="0"/>
          </a:p>
        </p:txBody>
      </p:sp>
    </p:spTree>
    <p:extLst>
      <p:ext uri="{BB962C8B-B14F-4D97-AF65-F5344CB8AC3E}">
        <p14:creationId xmlns:p14="http://schemas.microsoft.com/office/powerpoint/2010/main" val="2609420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15000"/>
          </a:blip>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E2DA1C27-5057-401D-906D-83E8FF5F984B}"/>
              </a:ext>
            </a:extLst>
          </p:cNvPr>
          <p:cNvSpPr>
            <a:spLocks noGrp="1"/>
          </p:cNvSpPr>
          <p:nvPr>
            <p:ph type="ctrTitle"/>
          </p:nvPr>
        </p:nvSpPr>
        <p:spPr>
          <a:xfrm>
            <a:off x="263352" y="0"/>
            <a:ext cx="11520000" cy="1224000"/>
          </a:xfrm>
        </p:spPr>
        <p:txBody>
          <a:bodyPr/>
          <a:lstStyle/>
          <a:p>
            <a:r>
              <a:rPr lang="en-US" dirty="0"/>
              <a:t>Research Objectives</a:t>
            </a:r>
          </a:p>
        </p:txBody>
      </p:sp>
      <p:sp>
        <p:nvSpPr>
          <p:cNvPr id="6" name="Content Placeholder">
            <a:extLst>
              <a:ext uri="{FF2B5EF4-FFF2-40B4-BE49-F238E27FC236}">
                <a16:creationId xmlns:a16="http://schemas.microsoft.com/office/drawing/2014/main" id="{37A94E8D-53DF-4547-B0C9-F532832DC085}"/>
              </a:ext>
            </a:extLst>
          </p:cNvPr>
          <p:cNvSpPr>
            <a:spLocks noGrp="1"/>
          </p:cNvSpPr>
          <p:nvPr>
            <p:ph sz="quarter" idx="11"/>
          </p:nvPr>
        </p:nvSpPr>
        <p:spPr>
          <a:xfrm>
            <a:off x="336000" y="1592783"/>
            <a:ext cx="11520000" cy="4356497"/>
          </a:xfrm>
        </p:spPr>
        <p:txBody>
          <a:bodyPr>
            <a:noAutofit/>
          </a:bodyPr>
          <a:lstStyle/>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Develop a Real-Time Vision-Based System:</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Create a robust and efficient system that utilizes machine learning, Dlib, and OpenCV to detect and analyze facial landmarks in real-time.</a:t>
            </a:r>
          </a:p>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Accurately Identify Facial Landmarks:</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Implement the 68-point facial landmark detector to precisely locate key points on the human face, enabling accurate assessment of eye openness.</a:t>
            </a:r>
          </a:p>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Implement Blink Analysis Algorithm:</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Design and implement a blink analysis algorithm to classify blinks into distinct categories, including active, drowsy, and asleep, based on eye movement patterns.</a:t>
            </a:r>
          </a:p>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Utilize Machine Learning for Classification:</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Train the system with labeled datasets to leverage machine learning algorithms for automated classification of blink patterns, enhancing accuracy and adaptability to varying driving conditions.</a:t>
            </a:r>
          </a:p>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Provide Early and Accurate Sleepiness Detection:</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Develop a system that can detect signs of drowsiness promptly, allowing for timely interventions to prevent accidents caused by driver fatigue.</a:t>
            </a:r>
          </a:p>
          <a:p>
            <a:pPr algn="just">
              <a:buFont typeface="Wingdings" panose="05000000000000000000" pitchFamily="2" charset="2"/>
              <a:buChar char="Ø"/>
            </a:pPr>
            <a:r>
              <a:rPr lang="en-US" sz="2000" b="1" i="0" dirty="0">
                <a:solidFill>
                  <a:schemeClr val="bg2">
                    <a:lumMod val="10000"/>
                  </a:schemeClr>
                </a:solidFill>
                <a:effectLst/>
                <a:latin typeface="Baskerville Old Face" panose="02020602080505020303" pitchFamily="18" charset="0"/>
                <a:cs typeface="Times New Roman" panose="02020603050405020304" pitchFamily="18" charset="0"/>
              </a:rPr>
              <a:t>Evaluate System Performance:</a:t>
            </a:r>
            <a:r>
              <a:rPr lang="en-US" sz="2000" b="0" i="0" dirty="0">
                <a:solidFill>
                  <a:schemeClr val="bg2">
                    <a:lumMod val="10000"/>
                  </a:schemeClr>
                </a:solidFill>
                <a:effectLst/>
                <a:latin typeface="Baskerville Old Face" panose="02020602080505020303" pitchFamily="18" charset="0"/>
                <a:cs typeface="Times New Roman" panose="02020603050405020304" pitchFamily="18" charset="0"/>
              </a:rPr>
              <a:t> </a:t>
            </a:r>
            <a:r>
              <a:rPr lang="en-US" sz="2000" b="0" i="0" dirty="0">
                <a:solidFill>
                  <a:schemeClr val="bg2">
                    <a:lumMod val="25000"/>
                  </a:schemeClr>
                </a:solidFill>
                <a:effectLst/>
                <a:latin typeface="Baskerville Old Face" panose="02020602080505020303" pitchFamily="18" charset="0"/>
                <a:cs typeface="Times New Roman" panose="02020603050405020304" pitchFamily="18" charset="0"/>
              </a:rPr>
              <a:t>Conduct comprehensive testing and validation to assess the system's accuracy, responsiveness, and reliability under various real-world driving scenarios.</a:t>
            </a:r>
          </a:p>
          <a:p>
            <a:pPr marL="0" indent="0" algn="just">
              <a:buNone/>
            </a:pPr>
            <a:endParaRPr lang="en-US" sz="1800" b="0" i="0" dirty="0">
              <a:solidFill>
                <a:schemeClr val="bg2">
                  <a:lumMod val="25000"/>
                </a:schemeClr>
              </a:solidFill>
              <a:effectLst/>
              <a:latin typeface="Baskerville Old Face" panose="02020602080505020303" pitchFamily="18" charset="0"/>
              <a:cs typeface="Times New Roman" panose="02020603050405020304" pitchFamily="18" charset="0"/>
            </a:endParaRPr>
          </a:p>
        </p:txBody>
      </p:sp>
    </p:spTree>
    <p:extLst>
      <p:ext uri="{BB962C8B-B14F-4D97-AF65-F5344CB8AC3E}">
        <p14:creationId xmlns:p14="http://schemas.microsoft.com/office/powerpoint/2010/main" val="753113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16000"/>
            <a:lum/>
          </a:blip>
          <a:srcRect/>
          <a:tile tx="0" ty="0" sx="100000" sy="100000" flip="none" algn="tl"/>
        </a:blipFill>
        <a:effectLst/>
      </p:bgPr>
    </p:bg>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a:xfrm>
            <a:off x="315090" y="81737"/>
            <a:ext cx="11520000" cy="1224000"/>
          </a:xfrm>
        </p:spPr>
        <p:txBody>
          <a:bodyPr/>
          <a:lstStyle/>
          <a:p>
            <a:r>
              <a:rPr lang="en-IN" spc="-5" dirty="0"/>
              <a:t>Implementation</a:t>
            </a:r>
            <a:endParaRPr lang="en-US" dirty="0"/>
          </a:p>
        </p:txBody>
      </p:sp>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a:xfrm>
            <a:off x="379095" y="1296714"/>
            <a:ext cx="2908593" cy="644175"/>
          </a:xfrm>
        </p:spPr>
        <p:txBody>
          <a:bodyPr>
            <a:normAutofit/>
          </a:bodyPr>
          <a:lstStyle/>
          <a:p>
            <a:r>
              <a:rPr lang="en-US" dirty="0">
                <a:latin typeface="Gill Sans MT (Headings)"/>
              </a:rPr>
              <a:t>Block Diagram</a:t>
            </a:r>
          </a:p>
        </p:txBody>
      </p:sp>
      <p:pic>
        <p:nvPicPr>
          <p:cNvPr id="6" name="Picture 5">
            <a:extLst>
              <a:ext uri="{FF2B5EF4-FFF2-40B4-BE49-F238E27FC236}">
                <a16:creationId xmlns:a16="http://schemas.microsoft.com/office/drawing/2014/main" id="{6867F3A0-A9F2-5B81-08F3-A25071933383}"/>
              </a:ext>
            </a:extLst>
          </p:cNvPr>
          <p:cNvPicPr>
            <a:picLocks noChangeAspect="1"/>
          </p:cNvPicPr>
          <p:nvPr/>
        </p:nvPicPr>
        <p:blipFill>
          <a:blip r:embed="rId4">
            <a:alphaModFix amt="90000"/>
          </a:blip>
          <a:stretch>
            <a:fillRect/>
          </a:stretch>
        </p:blipFill>
        <p:spPr>
          <a:xfrm>
            <a:off x="3215680" y="1484784"/>
            <a:ext cx="5472608" cy="5157192"/>
          </a:xfrm>
          <a:prstGeom prst="rect">
            <a:avLst/>
          </a:prstGeom>
          <a:effectLst>
            <a:outerShdw blurRad="50800" dist="50800" dir="5400000" algn="ctr" rotWithShape="0">
              <a:srgbClr val="000000">
                <a:alpha val="0"/>
              </a:srgbClr>
            </a:outerShdw>
            <a:reflection stA="0" endPos="65000" dist="50800" dir="5400000" sy="-100000" algn="bl" rotWithShape="0"/>
            <a:softEdge rad="0"/>
          </a:effectLst>
        </p:spPr>
      </p:pic>
    </p:spTree>
    <p:extLst>
      <p:ext uri="{BB962C8B-B14F-4D97-AF65-F5344CB8AC3E}">
        <p14:creationId xmlns:p14="http://schemas.microsoft.com/office/powerpoint/2010/main" val="3341311831"/>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666699"/>
      </a:hlink>
      <a:folHlink>
        <a:srgbClr val="666699"/>
      </a:folHlink>
    </a:clrScheme>
    <a:fontScheme name="Dino PPT">
      <a:majorFont>
        <a:latin typeface="Gill Sans MT"/>
        <a:ea typeface=""/>
        <a:cs typeface=""/>
      </a:majorFont>
      <a:minorFont>
        <a:latin typeface="Garam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074_School report presentation with dinosaur models_AAS_v3" id="{2E2DFC83-FE44-43DC-854E-F7E09DAA4285}" vid="{47F7BBDC-F340-4591-99D2-80DC27F95C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6DF1DA9-C4BD-4FEF-81B4-3721061C3FA2}">
  <ds:schemaRefs>
    <ds:schemaRef ds:uri="http://schemas.microsoft.com/sharepoint/v3/contenttype/forms"/>
  </ds:schemaRefs>
</ds:datastoreItem>
</file>

<file path=customXml/itemProps2.xml><?xml version="1.0" encoding="utf-8"?>
<ds:datastoreItem xmlns:ds="http://schemas.openxmlformats.org/officeDocument/2006/customXml" ds:itemID="{E245F46C-101D-473C-80D5-E5F60B82972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FB8F51E-7DFC-4615-95A0-D04EAED048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 report presentation with dinosaur models</Template>
  <TotalTime>776</TotalTime>
  <Words>2239</Words>
  <Application>Microsoft Office PowerPoint</Application>
  <PresentationFormat>Widescreen</PresentationFormat>
  <Paragraphs>130</Paragraphs>
  <Slides>18</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Baskerville Old Face</vt:lpstr>
      <vt:lpstr>Calibri</vt:lpstr>
      <vt:lpstr>Garamond</vt:lpstr>
      <vt:lpstr>Gill Sans MT</vt:lpstr>
      <vt:lpstr>Gill Sans MT (Headings)</vt:lpstr>
      <vt:lpstr>Perpetua</vt:lpstr>
      <vt:lpstr>Times New Roman</vt:lpstr>
      <vt:lpstr>Wingdings</vt:lpstr>
      <vt:lpstr>Office Theme</vt:lpstr>
      <vt:lpstr>Driver Drowsiness Detection System  Using Machine Learning  by 2111CS050068 - T.Abhinay 2111CS050113 -   D.Nikhil 2111CS050092 -   R.Pavan 2111CS050070 -    J.Aryan  Under the Guidance of Mrs.Affrose   Department of Internet of Things  School of Engineering Malla Reddy University Hyderabad, Telangana,  INDIA     </vt:lpstr>
      <vt:lpstr>Contents</vt:lpstr>
      <vt:lpstr>Abstract</vt:lpstr>
      <vt:lpstr>Introduction</vt:lpstr>
      <vt:lpstr>Literature Review</vt:lpstr>
      <vt:lpstr>PowerPoint Presentation</vt:lpstr>
      <vt:lpstr>Problem Statement</vt:lpstr>
      <vt:lpstr>Research Objectives</vt:lpstr>
      <vt:lpstr>Implementation</vt:lpstr>
      <vt:lpstr>Work in detail</vt:lpstr>
      <vt:lpstr>PowerPoint Presentation</vt:lpstr>
      <vt:lpstr>Algorithm</vt:lpstr>
      <vt:lpstr>Results</vt:lpstr>
      <vt:lpstr>Results</vt:lpstr>
      <vt:lpstr>Conclusion</vt:lpstr>
      <vt:lpstr>Scope for future research</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Drowsiness Detection System  Using Machine Learning  by 2111CS050068-T.Abhinay 2111CS050113-D.Nikhil 2111CS050092-R.Pavan 2111CS050070-J.Aryan  Under the Guidance of xxxxxxx   Department of CyberSecurity  School of Engineering Malla Reddy University Hyderabad, Telangana,  INDIA     </dc:title>
  <dc:creator>Abhinay Reddy</dc:creator>
  <cp:lastModifiedBy>Abhinay Reddy</cp:lastModifiedBy>
  <cp:revision>8</cp:revision>
  <dcterms:created xsi:type="dcterms:W3CDTF">2023-10-02T10:14:55Z</dcterms:created>
  <dcterms:modified xsi:type="dcterms:W3CDTF">2023-12-16T07:30:52Z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